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7"/>
  </p:notesMasterIdLst>
  <p:handoutMasterIdLst>
    <p:handoutMasterId r:id="rId18"/>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Garamond" panose="02020404030301010803"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jhWoTSSQtjuqxHjPT4062EB8M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B9FBF4-1AAA-9FE1-9495-52F72CA03E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90F2757-85E2-AA5A-EC2D-2397E5B58A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EAE140-E93E-482A-82D2-D8B12CD11825}" type="datetimeFigureOut">
              <a:rPr lang="en-US" smtClean="0"/>
              <a:t>11/28/2023</a:t>
            </a:fld>
            <a:endParaRPr lang="en-US"/>
          </a:p>
        </p:txBody>
      </p:sp>
      <p:sp>
        <p:nvSpPr>
          <p:cNvPr id="4" name="Footer Placeholder 3">
            <a:extLst>
              <a:ext uri="{FF2B5EF4-FFF2-40B4-BE49-F238E27FC236}">
                <a16:creationId xmlns:a16="http://schemas.microsoft.com/office/drawing/2014/main" id="{2F63CE9B-619B-C0D1-7852-6393175F92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09F88D-9A73-9A24-3653-D6FD178698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180AFC-6BF4-4368-A460-848D9B897117}" type="slidenum">
              <a:rPr lang="en-US" smtClean="0"/>
              <a:t>‹#›</a:t>
            </a:fld>
            <a:endParaRPr lang="en-US"/>
          </a:p>
        </p:txBody>
      </p:sp>
    </p:spTree>
    <p:extLst>
      <p:ext uri="{BB962C8B-B14F-4D97-AF65-F5344CB8AC3E}">
        <p14:creationId xmlns:p14="http://schemas.microsoft.com/office/powerpoint/2010/main" val="3629022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17" name="Google Shape;41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fd2c55265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g29fd2c552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9fdb664e70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29fdb664e7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fdb664e70_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 name="Google Shape;357;g29fdb664e70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0"/>
          <p:cNvSpPr>
            <a:spLocks noGrp="1"/>
          </p:cNvSpPr>
          <p:nvPr>
            <p:ph type="pic" idx="2"/>
          </p:nvPr>
        </p:nvSpPr>
        <p:spPr>
          <a:xfrm>
            <a:off x="5183188" y="987425"/>
            <a:ext cx="6172200" cy="4873625"/>
          </a:xfrm>
          <a:prstGeom prst="rect">
            <a:avLst/>
          </a:prstGeom>
          <a:noFill/>
          <a:ln>
            <a:noFill/>
          </a:ln>
        </p:spPr>
      </p:sp>
      <p:sp>
        <p:nvSpPr>
          <p:cNvPr id="14" name="Google Shape;14;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 name="Google Shape;1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1"/>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94" name="Google Shape;94;p11"/>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95" name="Google Shape;95;p11"/>
          <p:cNvSpPr txBox="1">
            <a:spLocks noGrp="1"/>
          </p:cNvSpPr>
          <p:nvPr>
            <p:ph type="body" idx="3"/>
          </p:nvPr>
        </p:nvSpPr>
        <p:spPr>
          <a:xfrm>
            <a:off x="6180671"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96" name="Google Shape;96;p11"/>
          <p:cNvSpPr txBox="1">
            <a:spLocks noGrp="1"/>
          </p:cNvSpPr>
          <p:nvPr>
            <p:ph type="body" idx="4"/>
          </p:nvPr>
        </p:nvSpPr>
        <p:spPr>
          <a:xfrm>
            <a:off x="6180671"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97" name="Google Shape;97;p1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00" name="Google Shape;100;p1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04" name="Google Shape;104;p12"/>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05" name="Google Shape;105;p1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08" name="Google Shape;108;p1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800"/>
              <a:buFont typeface="Garamond"/>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4"/>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112" name="Google Shape;112;p14"/>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60"/>
              </a:spcBef>
              <a:spcAft>
                <a:spcPts val="0"/>
              </a:spcAft>
              <a:buSzPts val="2070"/>
              <a:buNone/>
              <a:defRPr sz="18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113" name="Google Shape;113;p1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6"/>
        <p:cNvGrpSpPr/>
        <p:nvPr/>
      </p:nvGrpSpPr>
      <p:grpSpPr>
        <a:xfrm>
          <a:off x="0" y="0"/>
          <a:ext cx="0" cy="0"/>
          <a:chOff x="0" y="0"/>
          <a:chExt cx="0" cy="0"/>
        </a:xfrm>
      </p:grpSpPr>
      <p:grpSp>
        <p:nvGrpSpPr>
          <p:cNvPr id="117" name="Google Shape;117;p10"/>
          <p:cNvGrpSpPr/>
          <p:nvPr/>
        </p:nvGrpSpPr>
        <p:grpSpPr>
          <a:xfrm>
            <a:off x="0" y="0"/>
            <a:ext cx="12188825" cy="6872226"/>
            <a:chOff x="0" y="0"/>
            <a:chExt cx="12188825" cy="6872226"/>
          </a:xfrm>
        </p:grpSpPr>
        <p:pic>
          <p:nvPicPr>
            <p:cNvPr id="118" name="Google Shape;118;p10" descr="HD-PanelTitle-V.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9" name="Google Shape;119;p10"/>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0" descr="HDRibbonTitle-UniformTrim.png"/>
            <p:cNvPicPr preferRelativeResize="0"/>
            <p:nvPr/>
          </p:nvPicPr>
          <p:blipFill rotWithShape="1">
            <a:blip r:embed="rId3">
              <a:alphaModFix/>
            </a:blip>
            <a:srcRect l="2" r="47673"/>
            <a:stretch/>
          </p:blipFill>
          <p:spPr>
            <a:xfrm rot="5400000">
              <a:off x="5245268" y="530352"/>
              <a:ext cx="1673352" cy="612648"/>
            </a:xfrm>
            <a:prstGeom prst="rect">
              <a:avLst/>
            </a:prstGeom>
            <a:noFill/>
            <a:ln>
              <a:noFill/>
            </a:ln>
          </p:spPr>
        </p:pic>
        <p:pic>
          <p:nvPicPr>
            <p:cNvPr id="121" name="Google Shape;121;p10" descr="HDRibbonTitle-UniformTrim.png"/>
            <p:cNvPicPr preferRelativeResize="0"/>
            <p:nvPr/>
          </p:nvPicPr>
          <p:blipFill rotWithShape="1">
            <a:blip r:embed="rId3">
              <a:alphaModFix/>
            </a:blip>
            <a:srcRect r="48819"/>
            <a:stretch/>
          </p:blipFill>
          <p:spPr>
            <a:xfrm rot="5400000">
              <a:off x="5263556" y="5747514"/>
              <a:ext cx="1636776" cy="612648"/>
            </a:xfrm>
            <a:prstGeom prst="rect">
              <a:avLst/>
            </a:prstGeom>
            <a:noFill/>
            <a:ln>
              <a:noFill/>
            </a:ln>
          </p:spPr>
        </p:pic>
      </p:grpSp>
      <p:sp>
        <p:nvSpPr>
          <p:cNvPr id="122" name="Google Shape;122;p10"/>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rgbClr val="262626"/>
              </a:buClr>
              <a:buSzPts val="5400"/>
              <a:buFont typeface="Garamon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0"/>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SzPts val="2415"/>
              <a:buNone/>
              <a:defRPr sz="21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a:endParaRPr/>
          </a:p>
        </p:txBody>
      </p:sp>
      <p:sp>
        <p:nvSpPr>
          <p:cNvPr id="124" name="Google Shape;124;p10"/>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0"/>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0"/>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27" name="Google Shape;127;p10"/>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8"/>
        <p:cNvGrpSpPr/>
        <p:nvPr/>
      </p:nvGrpSpPr>
      <p:grpSpPr>
        <a:xfrm>
          <a:off x="0" y="0"/>
          <a:ext cx="0" cy="0"/>
          <a:chOff x="0" y="0"/>
          <a:chExt cx="0" cy="0"/>
        </a:xfrm>
      </p:grpSpPr>
      <p:cxnSp>
        <p:nvCxnSpPr>
          <p:cNvPr id="129" name="Google Shape;129;p13"/>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130" name="Google Shape;130;p1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32" name="Google Shape;132;p1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15"/>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4400"/>
              <a:buFont typeface="Garamond"/>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5"/>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8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8" name="Google Shape;138;p1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41" name="Google Shape;141;p15"/>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47" name="Google Shape;147;p1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1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55" name="Google Shape;155;p18"/>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840"/>
              <a:buNone/>
              <a:defRPr sz="16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156" name="Google Shape;156;p1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1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59" name="Google Shape;159;p18"/>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9"/>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163" name="Google Shape;163;p19"/>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1610"/>
              <a:buNone/>
              <a:defRPr sz="14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164" name="Google Shape;164;p1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1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1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0"/>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70" name="Google Shape;170;p2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2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20"/>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21"/>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400"/>
              </a:spcBef>
              <a:spcAft>
                <a:spcPts val="0"/>
              </a:spcAft>
              <a:buSzPts val="2300"/>
              <a:buFont typeface="Garamond"/>
              <a:buNone/>
              <a:defRPr sz="2000"/>
            </a:lvl1pPr>
            <a:lvl2pPr marL="914400" lvl="1" indent="-228600" algn="l">
              <a:lnSpc>
                <a:spcPct val="100000"/>
              </a:lnSpc>
              <a:spcBef>
                <a:spcPts val="600"/>
              </a:spcBef>
              <a:spcAft>
                <a:spcPts val="0"/>
              </a:spcAft>
              <a:buSzPts val="2300"/>
              <a:buFont typeface="Garamond"/>
              <a:buNone/>
              <a:defRPr/>
            </a:lvl2pPr>
            <a:lvl3pPr marL="1371600" lvl="2" indent="-228600" algn="l">
              <a:lnSpc>
                <a:spcPct val="100000"/>
              </a:lnSpc>
              <a:spcBef>
                <a:spcPts val="600"/>
              </a:spcBef>
              <a:spcAft>
                <a:spcPts val="0"/>
              </a:spcAft>
              <a:buSzPts val="2070"/>
              <a:buFont typeface="Garamond"/>
              <a:buNone/>
              <a:defRPr/>
            </a:lvl3pPr>
            <a:lvl4pPr marL="1828800" lvl="3" indent="-228600" algn="l">
              <a:lnSpc>
                <a:spcPct val="100000"/>
              </a:lnSpc>
              <a:spcBef>
                <a:spcPts val="600"/>
              </a:spcBef>
              <a:spcAft>
                <a:spcPts val="0"/>
              </a:spcAft>
              <a:buSzPts val="1840"/>
              <a:buFont typeface="Garamond"/>
              <a:buNone/>
              <a:defRPr/>
            </a:lvl4pPr>
            <a:lvl5pPr marL="2286000" lvl="4" indent="-228600" algn="l">
              <a:lnSpc>
                <a:spcPct val="100000"/>
              </a:lnSpc>
              <a:spcBef>
                <a:spcPts val="600"/>
              </a:spcBef>
              <a:spcAft>
                <a:spcPts val="0"/>
              </a:spcAft>
              <a:buSzPts val="1610"/>
              <a:buFont typeface="Garamond"/>
              <a:buNone/>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77" name="Google Shape;177;p21"/>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78" name="Google Shape;178;p2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21"/>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82" name="Google Shape;182;p21"/>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83" name="Google Shape;183;p21"/>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22"/>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87" name="Google Shape;187;p2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2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3"/>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93" name="Google Shape;193;p23"/>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94" name="Google Shape;194;p2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97" name="Google Shape;197;p23"/>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98" name="Google Shape;198;p23"/>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99" name="Google Shape;199;p23"/>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24"/>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3220"/>
              <a:buNone/>
              <a:defRPr sz="2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203" name="Google Shape;203;p24"/>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204" name="Google Shape;204;p2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207" name="Google Shape;207;p24"/>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5"/>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211" name="Google Shape;211;p2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2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2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214" name="Google Shape;214;p2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26"/>
          <p:cNvSpPr txBox="1">
            <a:spLocks noGrp="1"/>
          </p:cNvSpPr>
          <p:nvPr>
            <p:ph type="body" idx="1"/>
          </p:nvPr>
        </p:nvSpPr>
        <p:spPr>
          <a:xfrm rot="5400000">
            <a:off x="2565043" y="-287514"/>
            <a:ext cx="4893734" cy="743302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218" name="Google Shape;218;p2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2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2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221" name="Google Shape;221;p26"/>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Google Shape;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80"/>
        <p:cNvGrpSpPr/>
        <p:nvPr/>
      </p:nvGrpSpPr>
      <p:grpSpPr>
        <a:xfrm>
          <a:off x="0" y="0"/>
          <a:ext cx="0" cy="0"/>
          <a:chOff x="0" y="0"/>
          <a:chExt cx="0" cy="0"/>
        </a:xfrm>
      </p:grpSpPr>
      <p:grpSp>
        <p:nvGrpSpPr>
          <p:cNvPr id="81" name="Google Shape;81;p9"/>
          <p:cNvGrpSpPr/>
          <p:nvPr/>
        </p:nvGrpSpPr>
        <p:grpSpPr>
          <a:xfrm>
            <a:off x="0" y="0"/>
            <a:ext cx="12188825" cy="6856215"/>
            <a:chOff x="0" y="0"/>
            <a:chExt cx="12188825" cy="6856215"/>
          </a:xfrm>
        </p:grpSpPr>
        <p:pic>
          <p:nvPicPr>
            <p:cNvPr id="82" name="Google Shape;82;p9" descr="HD-PanelContent-V.png"/>
            <p:cNvPicPr preferRelativeResize="0"/>
            <p:nvPr/>
          </p:nvPicPr>
          <p:blipFill rotWithShape="1">
            <a:blip r:embed="rId20">
              <a:alphaModFix/>
            </a:blip>
            <a:srcRect/>
            <a:stretch/>
          </p:blipFill>
          <p:spPr>
            <a:xfrm>
              <a:off x="0" y="0"/>
              <a:ext cx="12188825" cy="6856214"/>
            </a:xfrm>
            <a:prstGeom prst="rect">
              <a:avLst/>
            </a:prstGeom>
            <a:noFill/>
            <a:ln>
              <a:noFill/>
            </a:ln>
          </p:spPr>
        </p:pic>
        <p:sp>
          <p:nvSpPr>
            <p:cNvPr id="83" name="Google Shape;83;p9"/>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 name="Google Shape;84;p9" descr="HDRibbonContent-UniformTrim.png"/>
            <p:cNvPicPr preferRelativeResize="0"/>
            <p:nvPr/>
          </p:nvPicPr>
          <p:blipFill rotWithShape="1">
            <a:blip r:embed="rId21">
              <a:alphaModFix/>
            </a:blip>
            <a:srcRect r="5093"/>
            <a:stretch/>
          </p:blipFill>
          <p:spPr>
            <a:xfrm rot="5400000">
              <a:off x="5706471" y="76265"/>
              <a:ext cx="758952" cy="606425"/>
            </a:xfrm>
            <a:prstGeom prst="rect">
              <a:avLst/>
            </a:prstGeom>
            <a:noFill/>
            <a:ln>
              <a:noFill/>
            </a:ln>
          </p:spPr>
        </p:pic>
        <p:pic>
          <p:nvPicPr>
            <p:cNvPr id="85" name="Google Shape;85;p9" descr="HDRibbonContent-UniformTrim.png"/>
            <p:cNvPicPr preferRelativeResize="0"/>
            <p:nvPr/>
          </p:nvPicPr>
          <p:blipFill rotWithShape="1">
            <a:blip r:embed="rId21">
              <a:alphaModFix/>
            </a:blip>
            <a:srcRect r="5093"/>
            <a:stretch/>
          </p:blipFill>
          <p:spPr>
            <a:xfrm rot="5400000">
              <a:off x="5706470" y="6173526"/>
              <a:ext cx="758952" cy="606425"/>
            </a:xfrm>
            <a:prstGeom prst="rect">
              <a:avLst/>
            </a:prstGeom>
            <a:noFill/>
            <a:ln>
              <a:noFill/>
            </a:ln>
          </p:spPr>
        </p:pic>
      </p:grpSp>
      <p:sp>
        <p:nvSpPr>
          <p:cNvPr id="86" name="Google Shape;86;p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87" name="Google Shape;87;p9"/>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lnSpc>
                <a:spcPct val="100000"/>
              </a:lnSpc>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lnSpc>
                <a:spcPct val="100000"/>
              </a:lnSpc>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lnSpc>
                <a:spcPct val="100000"/>
              </a:lnSpc>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lnSpc>
                <a:spcPct val="100000"/>
              </a:lnSpc>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lnSpc>
                <a:spcPct val="100000"/>
              </a:lnSpc>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88" name="Google Shape;88;p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89" name="Google Shape;89;p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90" name="Google Shape;90;p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1.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www.kaggle.com/datasets/snehaanbhawal/resume-datase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27"/>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27" name="Google Shape;227;p27" descr="A person handing over a clipboard to another person&#10;&#10;Description automatically generated"/>
          <p:cNvPicPr preferRelativeResize="0">
            <a:picLocks noGrp="1"/>
          </p:cNvPicPr>
          <p:nvPr>
            <p:ph type="pic" idx="2"/>
          </p:nvPr>
        </p:nvPicPr>
        <p:blipFill rotWithShape="1">
          <a:blip r:embed="rId3">
            <a:alphaModFix/>
          </a:blip>
          <a:srcRect l="13693" r="13691" b="-1"/>
          <a:stretch/>
        </p:blipFill>
        <p:spPr>
          <a:xfrm>
            <a:off x="2522356" y="10"/>
            <a:ext cx="9669642" cy="6857990"/>
          </a:xfrm>
          <a:prstGeom prst="rect">
            <a:avLst/>
          </a:prstGeom>
          <a:noFill/>
          <a:ln>
            <a:noFill/>
          </a:ln>
        </p:spPr>
      </p:pic>
      <p:sp>
        <p:nvSpPr>
          <p:cNvPr id="228" name="Google Shape;228;p27"/>
          <p:cNvSpPr/>
          <p:nvPr/>
        </p:nvSpPr>
        <p:spPr>
          <a:xfrm>
            <a:off x="-1" y="0"/>
            <a:ext cx="7390263"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7"/>
          <p:cNvSpPr txBox="1">
            <a:spLocks noGrp="1"/>
          </p:cNvSpPr>
          <p:nvPr>
            <p:ph type="title"/>
          </p:nvPr>
        </p:nvSpPr>
        <p:spPr>
          <a:xfrm>
            <a:off x="1" y="365125"/>
            <a:ext cx="7081520" cy="189991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b="1" i="0" u="none" strike="noStrike">
                <a:latin typeface="Garamond"/>
                <a:ea typeface="Garamond"/>
                <a:cs typeface="Garamond"/>
                <a:sym typeface="Garamond"/>
              </a:rPr>
              <a:t>Categorization of Resumes for Enhanced Job Matching</a:t>
            </a:r>
            <a:br>
              <a:rPr lang="en-US" sz="4000" b="1" i="0" u="none" strike="noStrike">
                <a:latin typeface="Garamond"/>
                <a:ea typeface="Garamond"/>
                <a:cs typeface="Garamond"/>
                <a:sym typeface="Garamond"/>
              </a:rPr>
            </a:br>
            <a:r>
              <a:rPr lang="en-US" sz="4000" b="1" i="0" u="none" strike="noStrike">
                <a:latin typeface="Garamond"/>
                <a:ea typeface="Garamond"/>
                <a:cs typeface="Garamond"/>
                <a:sym typeface="Garamond"/>
              </a:rPr>
              <a:t>Team 5</a:t>
            </a:r>
            <a:endParaRPr sz="4000">
              <a:latin typeface="Garamond"/>
              <a:ea typeface="Garamond"/>
              <a:cs typeface="Garamond"/>
              <a:sym typeface="Garamond"/>
            </a:endParaRPr>
          </a:p>
        </p:txBody>
      </p:sp>
      <p:sp>
        <p:nvSpPr>
          <p:cNvPr id="230" name="Google Shape;230;p27"/>
          <p:cNvSpPr txBox="1">
            <a:spLocks noGrp="1"/>
          </p:cNvSpPr>
          <p:nvPr>
            <p:ph type="body" idx="1"/>
          </p:nvPr>
        </p:nvSpPr>
        <p:spPr>
          <a:xfrm>
            <a:off x="838200" y="3688079"/>
            <a:ext cx="3822189" cy="248888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760"/>
              <a:buNone/>
            </a:pPr>
            <a:r>
              <a:rPr lang="en-US" sz="2800" b="1" i="0" u="none" strike="noStrike">
                <a:latin typeface="Garamond"/>
                <a:ea typeface="Garamond"/>
                <a:cs typeface="Garamond"/>
                <a:sym typeface="Garamond"/>
              </a:rPr>
              <a:t>   </a:t>
            </a:r>
            <a:r>
              <a:rPr lang="en-US" sz="2800" i="0" u="none" strike="noStrike">
                <a:latin typeface="Garamond"/>
                <a:ea typeface="Garamond"/>
                <a:cs typeface="Garamond"/>
                <a:sym typeface="Garamond"/>
              </a:rPr>
              <a:t>Lahari Maddula</a:t>
            </a:r>
            <a:endParaRPr sz="2800">
              <a:latin typeface="Garamond"/>
              <a:ea typeface="Garamond"/>
              <a:cs typeface="Garamond"/>
              <a:sym typeface="Garamond"/>
            </a:endParaRPr>
          </a:p>
          <a:p>
            <a:pPr marL="0" lvl="0" indent="0" algn="ctr" rtl="0">
              <a:lnSpc>
                <a:spcPct val="90000"/>
              </a:lnSpc>
              <a:spcBef>
                <a:spcPts val="800"/>
              </a:spcBef>
              <a:spcAft>
                <a:spcPts val="0"/>
              </a:spcAft>
              <a:buClr>
                <a:schemeClr val="dk1"/>
              </a:buClr>
              <a:buSzPts val="2760"/>
              <a:buNone/>
            </a:pPr>
            <a:r>
              <a:rPr lang="en-US" sz="2800" i="0" u="none" strike="noStrike">
                <a:latin typeface="Garamond"/>
                <a:ea typeface="Garamond"/>
                <a:cs typeface="Garamond"/>
                <a:sym typeface="Garamond"/>
              </a:rPr>
              <a:t>Pradeepti Dokka</a:t>
            </a:r>
            <a:endParaRPr sz="2800">
              <a:latin typeface="Garamond"/>
              <a:ea typeface="Garamond"/>
              <a:cs typeface="Garamond"/>
              <a:sym typeface="Garamond"/>
            </a:endParaRPr>
          </a:p>
          <a:p>
            <a:pPr marL="0" lvl="0" indent="0" algn="ctr" rtl="0">
              <a:lnSpc>
                <a:spcPct val="90000"/>
              </a:lnSpc>
              <a:spcBef>
                <a:spcPts val="800"/>
              </a:spcBef>
              <a:spcAft>
                <a:spcPts val="0"/>
              </a:spcAft>
              <a:buClr>
                <a:schemeClr val="dk1"/>
              </a:buClr>
              <a:buSzPts val="2760"/>
              <a:buNone/>
            </a:pPr>
            <a:r>
              <a:rPr lang="en-US" sz="2800" i="0" u="none" strike="noStrike">
                <a:latin typeface="Garamond"/>
                <a:ea typeface="Garamond"/>
                <a:cs typeface="Garamond"/>
                <a:sym typeface="Garamond"/>
              </a:rPr>
              <a:t>Sai Deepika Bandari</a:t>
            </a:r>
            <a:endParaRPr sz="2800">
              <a:latin typeface="Garamond"/>
              <a:ea typeface="Garamond"/>
              <a:cs typeface="Garamond"/>
              <a:sym typeface="Garamond"/>
            </a:endParaRPr>
          </a:p>
          <a:p>
            <a:pPr marL="0" lvl="0" indent="0" algn="ctr" rtl="0">
              <a:lnSpc>
                <a:spcPct val="90000"/>
              </a:lnSpc>
              <a:spcBef>
                <a:spcPts val="800"/>
              </a:spcBef>
              <a:spcAft>
                <a:spcPts val="0"/>
              </a:spcAft>
              <a:buClr>
                <a:schemeClr val="dk1"/>
              </a:buClr>
              <a:buSzPts val="2760"/>
              <a:buNone/>
            </a:pPr>
            <a:r>
              <a:rPr lang="en-US" sz="2800" i="0" u="none" strike="noStrike">
                <a:latin typeface="Garamond"/>
                <a:ea typeface="Garamond"/>
                <a:cs typeface="Garamond"/>
                <a:sym typeface="Garamond"/>
              </a:rPr>
              <a:t>Sanchita Godse</a:t>
            </a:r>
            <a:endParaRPr sz="2800">
              <a:latin typeface="Garamond"/>
              <a:ea typeface="Garamond"/>
              <a:cs typeface="Garamond"/>
              <a:sym typeface="Garamond"/>
            </a:endParaRPr>
          </a:p>
          <a:p>
            <a:pPr marL="0" lvl="0" indent="0" algn="ctr" rtl="0">
              <a:lnSpc>
                <a:spcPct val="90000"/>
              </a:lnSpc>
              <a:spcBef>
                <a:spcPts val="800"/>
              </a:spcBef>
              <a:spcAft>
                <a:spcPts val="0"/>
              </a:spcAft>
              <a:buClr>
                <a:schemeClr val="dk1"/>
              </a:buClr>
              <a:buSzPts val="2760"/>
              <a:buNone/>
            </a:pPr>
            <a:r>
              <a:rPr lang="en-US" sz="2800" i="0" u="none" strike="noStrike">
                <a:latin typeface="Garamond"/>
                <a:ea typeface="Garamond"/>
                <a:cs typeface="Garamond"/>
                <a:sym typeface="Garamond"/>
              </a:rPr>
              <a:t>Shuang Ma</a:t>
            </a:r>
            <a:endParaRPr sz="2800">
              <a:latin typeface="Garamond"/>
              <a:ea typeface="Garamond"/>
              <a:cs typeface="Garamond"/>
              <a:sym typeface="Garamond"/>
            </a:endParaRPr>
          </a:p>
        </p:txBody>
      </p:sp>
      <p:sp>
        <p:nvSpPr>
          <p:cNvPr id="3" name="Slide Number Placeholder 2">
            <a:extLst>
              <a:ext uri="{FF2B5EF4-FFF2-40B4-BE49-F238E27FC236}">
                <a16:creationId xmlns:a16="http://schemas.microsoft.com/office/drawing/2014/main" id="{33183C8D-8888-9D37-52E2-21AC2EBAD0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grpSp>
        <p:nvGrpSpPr>
          <p:cNvPr id="399" name="Google Shape;399;p41"/>
          <p:cNvGrpSpPr/>
          <p:nvPr/>
        </p:nvGrpSpPr>
        <p:grpSpPr>
          <a:xfrm>
            <a:off x="0" y="0"/>
            <a:ext cx="12188825" cy="6856215"/>
            <a:chOff x="0" y="0"/>
            <a:chExt cx="12188825" cy="6856215"/>
          </a:xfrm>
        </p:grpSpPr>
        <p:pic>
          <p:nvPicPr>
            <p:cNvPr id="400" name="Google Shape;400;p41"/>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401" name="Google Shape;401;p4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02" name="Google Shape;402;p41"/>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403" name="Google Shape;403;p41"/>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cxnSp>
        <p:nvCxnSpPr>
          <p:cNvPr id="404" name="Google Shape;404;p4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05" name="Google Shape;405;p41"/>
          <p:cNvSpPr/>
          <p:nvPr/>
        </p:nvSpPr>
        <p:spPr>
          <a:xfrm>
            <a:off x="0" y="0"/>
            <a:ext cx="12188825"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406" name="Google Shape;406;p41"/>
          <p:cNvGrpSpPr/>
          <p:nvPr/>
        </p:nvGrpSpPr>
        <p:grpSpPr>
          <a:xfrm>
            <a:off x="-521109" y="-422786"/>
            <a:ext cx="13244052" cy="7698657"/>
            <a:chOff x="0" y="0"/>
            <a:chExt cx="12188825" cy="6856215"/>
          </a:xfrm>
        </p:grpSpPr>
        <p:pic>
          <p:nvPicPr>
            <p:cNvPr id="407" name="Google Shape;407;p41"/>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408" name="Google Shape;408;p4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09" name="Google Shape;409;p41"/>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410" name="Google Shape;410;p41"/>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sp>
        <p:nvSpPr>
          <p:cNvPr id="411" name="Google Shape;411;p41"/>
          <p:cNvSpPr txBox="1">
            <a:spLocks noGrp="1"/>
          </p:cNvSpPr>
          <p:nvPr>
            <p:ph type="title"/>
          </p:nvPr>
        </p:nvSpPr>
        <p:spPr>
          <a:xfrm>
            <a:off x="3281262" y="199793"/>
            <a:ext cx="6180790" cy="905258"/>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SzPts val="2800"/>
              <a:buNone/>
            </a:pPr>
            <a:r>
              <a:rPr lang="en-US"/>
              <a:t>Best Model and Results</a:t>
            </a:r>
            <a:endParaRPr/>
          </a:p>
        </p:txBody>
      </p:sp>
      <p:pic>
        <p:nvPicPr>
          <p:cNvPr id="412" name="Google Shape;412;p41"/>
          <p:cNvPicPr preferRelativeResize="0"/>
          <p:nvPr/>
        </p:nvPicPr>
        <p:blipFill rotWithShape="1">
          <a:blip r:embed="rId6">
            <a:alphaModFix/>
          </a:blip>
          <a:srcRect/>
          <a:stretch/>
        </p:blipFill>
        <p:spPr>
          <a:xfrm>
            <a:off x="360468" y="1304843"/>
            <a:ext cx="5939700" cy="3483653"/>
          </a:xfrm>
          <a:prstGeom prst="rect">
            <a:avLst/>
          </a:prstGeom>
          <a:noFill/>
          <a:ln w="38100" cap="flat" cmpd="sng">
            <a:solidFill>
              <a:schemeClr val="dk1"/>
            </a:solidFill>
            <a:prstDash val="solid"/>
            <a:round/>
            <a:headEnd type="none" w="sm" len="sm"/>
            <a:tailEnd type="none" w="sm" len="sm"/>
          </a:ln>
        </p:spPr>
      </p:pic>
      <p:pic>
        <p:nvPicPr>
          <p:cNvPr id="413" name="Google Shape;413;p41"/>
          <p:cNvPicPr preferRelativeResize="0"/>
          <p:nvPr/>
        </p:nvPicPr>
        <p:blipFill rotWithShape="1">
          <a:blip r:embed="rId7">
            <a:alphaModFix/>
          </a:blip>
          <a:srcRect/>
          <a:stretch/>
        </p:blipFill>
        <p:spPr>
          <a:xfrm>
            <a:off x="6547712" y="1304844"/>
            <a:ext cx="5309788" cy="3483652"/>
          </a:xfrm>
          <a:prstGeom prst="rect">
            <a:avLst/>
          </a:prstGeom>
          <a:noFill/>
          <a:ln w="38100" cap="flat" cmpd="sng">
            <a:solidFill>
              <a:schemeClr val="dk1"/>
            </a:solidFill>
            <a:prstDash val="solid"/>
            <a:round/>
            <a:headEnd type="none" w="sm" len="sm"/>
            <a:tailEnd type="none" w="sm" len="sm"/>
          </a:ln>
        </p:spPr>
      </p:pic>
      <p:sp>
        <p:nvSpPr>
          <p:cNvPr id="414" name="Google Shape;414;p41"/>
          <p:cNvSpPr txBox="1"/>
          <p:nvPr/>
        </p:nvSpPr>
        <p:spPr>
          <a:xfrm>
            <a:off x="360468" y="5050213"/>
            <a:ext cx="11496900" cy="13236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Garamond"/>
                <a:ea typeface="Garamond"/>
                <a:cs typeface="Garamond"/>
                <a:sym typeface="Garamond"/>
              </a:rPr>
              <a:t>Neural Network </a:t>
            </a:r>
            <a:r>
              <a:rPr lang="en-US" sz="2000" i="0" u="none" strike="noStrike" cap="none">
                <a:solidFill>
                  <a:schemeClr val="dk1"/>
                </a:solidFill>
                <a:latin typeface="Garamond"/>
                <a:ea typeface="Garamond"/>
                <a:cs typeface="Garamond"/>
                <a:sym typeface="Garamond"/>
              </a:rPr>
              <a:t>with </a:t>
            </a:r>
            <a:r>
              <a:rPr lang="en-US" sz="2000" b="1" i="0" u="none" strike="noStrike" cap="none">
                <a:solidFill>
                  <a:schemeClr val="dk1"/>
                </a:solidFill>
                <a:latin typeface="Garamond"/>
                <a:ea typeface="Garamond"/>
                <a:cs typeface="Garamond"/>
                <a:sym typeface="Garamond"/>
              </a:rPr>
              <a:t>Text Topic </a:t>
            </a:r>
            <a:r>
              <a:rPr lang="en-US" sz="2000" i="0" u="none" strike="noStrike" cap="none">
                <a:solidFill>
                  <a:schemeClr val="dk1"/>
                </a:solidFill>
                <a:latin typeface="Garamond"/>
                <a:ea typeface="Garamond"/>
                <a:cs typeface="Garamond"/>
                <a:sym typeface="Garamond"/>
              </a:rPr>
              <a:t>is our best Model.</a:t>
            </a:r>
            <a:endParaRPr>
              <a:latin typeface="Garamond"/>
              <a:ea typeface="Garamond"/>
              <a:cs typeface="Garamond"/>
              <a:sym typeface="Garamond"/>
            </a:endParaRPr>
          </a:p>
          <a:p>
            <a:pPr marL="0" marR="0" lvl="0" indent="0" algn="just" rtl="0">
              <a:lnSpc>
                <a:spcPct val="100000"/>
              </a:lnSpc>
              <a:spcBef>
                <a:spcPts val="0"/>
              </a:spcBef>
              <a:spcAft>
                <a:spcPts val="0"/>
              </a:spcAft>
              <a:buNone/>
            </a:pPr>
            <a:r>
              <a:rPr lang="en-US" sz="2000" i="0" u="none" strike="noStrike" cap="none">
                <a:solidFill>
                  <a:schemeClr val="dk1"/>
                </a:solidFill>
                <a:latin typeface="Garamond"/>
                <a:ea typeface="Garamond"/>
                <a:cs typeface="Garamond"/>
                <a:sym typeface="Garamond"/>
              </a:rPr>
              <a:t>Both Regression and the Neural network with Mutual Information yielded the same ROC Index, but they had different misclassification rates. After incorporating Text Topic into the neural network, it achieved a better misclassification rate of 25%.</a:t>
            </a:r>
            <a:endParaRPr>
              <a:latin typeface="Garamond"/>
              <a:ea typeface="Garamond"/>
              <a:cs typeface="Garamond"/>
              <a:sym typeface="Garamond"/>
            </a:endParaRPr>
          </a:p>
        </p:txBody>
      </p:sp>
      <p:sp>
        <p:nvSpPr>
          <p:cNvPr id="3" name="Slide Number Placeholder 2">
            <a:extLst>
              <a:ext uri="{FF2B5EF4-FFF2-40B4-BE49-F238E27FC236}">
                <a16:creationId xmlns:a16="http://schemas.microsoft.com/office/drawing/2014/main" id="{390FCAF8-2CE5-19B7-4904-149C38C280FB}"/>
              </a:ext>
            </a:extLst>
          </p:cNvPr>
          <p:cNvSpPr>
            <a:spLocks noGrp="1"/>
          </p:cNvSpPr>
          <p:nvPr>
            <p:ph type="sldNum" idx="12"/>
          </p:nvPr>
        </p:nvSpPr>
        <p:spPr>
          <a:xfrm>
            <a:off x="10803467" y="6356130"/>
            <a:ext cx="542697" cy="279400"/>
          </a:xfrm>
        </p:spPr>
        <p:txBody>
          <a:bodyPr/>
          <a:lstStyle/>
          <a:p>
            <a:pPr marL="0" lvl="0" indent="0" algn="r" rtl="0">
              <a:spcBef>
                <a:spcPts val="0"/>
              </a:spcBef>
              <a:spcAft>
                <a:spcPts val="0"/>
              </a:spcAft>
              <a:buNone/>
            </a:pPr>
            <a:fld id="{00000000-1234-1234-1234-123412341234}" type="slidenum">
              <a:rPr lang="en-US" sz="1200" smtClean="0"/>
              <a:t>10</a:t>
            </a:fld>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42"/>
          <p:cNvGrpSpPr/>
          <p:nvPr/>
        </p:nvGrpSpPr>
        <p:grpSpPr>
          <a:xfrm>
            <a:off x="0" y="0"/>
            <a:ext cx="12188825" cy="6856215"/>
            <a:chOff x="0" y="0"/>
            <a:chExt cx="12188825" cy="6856215"/>
          </a:xfrm>
        </p:grpSpPr>
        <p:pic>
          <p:nvPicPr>
            <p:cNvPr id="420" name="Google Shape;420;p42"/>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421" name="Google Shape;421;p4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22" name="Google Shape;422;p42"/>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423" name="Google Shape;423;p42"/>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cxnSp>
        <p:nvCxnSpPr>
          <p:cNvPr id="424" name="Google Shape;424;p4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25" name="Google Shape;425;p42"/>
          <p:cNvSpPr/>
          <p:nvPr/>
        </p:nvSpPr>
        <p:spPr>
          <a:xfrm>
            <a:off x="0" y="0"/>
            <a:ext cx="12188825"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426" name="Google Shape;426;p42"/>
          <p:cNvGrpSpPr/>
          <p:nvPr/>
        </p:nvGrpSpPr>
        <p:grpSpPr>
          <a:xfrm>
            <a:off x="-521109" y="-422786"/>
            <a:ext cx="13244052" cy="7698657"/>
            <a:chOff x="0" y="0"/>
            <a:chExt cx="12188825" cy="6856215"/>
          </a:xfrm>
        </p:grpSpPr>
        <p:pic>
          <p:nvPicPr>
            <p:cNvPr id="427" name="Google Shape;427;p42"/>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428" name="Google Shape;428;p4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29" name="Google Shape;429;p42"/>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430" name="Google Shape;430;p42"/>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sp>
        <p:nvSpPr>
          <p:cNvPr id="431" name="Google Shape;431;p42"/>
          <p:cNvSpPr txBox="1">
            <a:spLocks noGrp="1"/>
          </p:cNvSpPr>
          <p:nvPr>
            <p:ph type="title"/>
          </p:nvPr>
        </p:nvSpPr>
        <p:spPr>
          <a:xfrm>
            <a:off x="1308385" y="479436"/>
            <a:ext cx="9601196" cy="62740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262626"/>
              </a:buClr>
              <a:buSzPct val="45454"/>
              <a:buNone/>
            </a:pPr>
            <a:r>
              <a:rPr lang="en-US"/>
              <a:t>Test results for the Best Model</a:t>
            </a:r>
            <a:endParaRPr/>
          </a:p>
        </p:txBody>
      </p:sp>
      <p:pic>
        <p:nvPicPr>
          <p:cNvPr id="432" name="Google Shape;432;p42"/>
          <p:cNvPicPr preferRelativeResize="0"/>
          <p:nvPr/>
        </p:nvPicPr>
        <p:blipFill rotWithShape="1">
          <a:blip r:embed="rId6">
            <a:alphaModFix/>
          </a:blip>
          <a:srcRect/>
          <a:stretch/>
        </p:blipFill>
        <p:spPr>
          <a:xfrm>
            <a:off x="715617" y="1088929"/>
            <a:ext cx="10662435" cy="1157272"/>
          </a:xfrm>
          <a:prstGeom prst="rect">
            <a:avLst/>
          </a:prstGeom>
          <a:noFill/>
          <a:ln w="38100" cap="flat" cmpd="sng">
            <a:solidFill>
              <a:schemeClr val="dk1"/>
            </a:solidFill>
            <a:prstDash val="solid"/>
            <a:round/>
            <a:headEnd type="none" w="sm" len="sm"/>
            <a:tailEnd type="none" w="sm" len="sm"/>
          </a:ln>
        </p:spPr>
      </p:pic>
      <p:pic>
        <p:nvPicPr>
          <p:cNvPr id="433" name="Google Shape;433;p42"/>
          <p:cNvPicPr preferRelativeResize="0"/>
          <p:nvPr/>
        </p:nvPicPr>
        <p:blipFill rotWithShape="1">
          <a:blip r:embed="rId7">
            <a:alphaModFix/>
          </a:blip>
          <a:srcRect/>
          <a:stretch/>
        </p:blipFill>
        <p:spPr>
          <a:xfrm>
            <a:off x="398144" y="2421477"/>
            <a:ext cx="6300619" cy="3588219"/>
          </a:xfrm>
          <a:prstGeom prst="rect">
            <a:avLst/>
          </a:prstGeom>
          <a:noFill/>
          <a:ln w="38100" cap="flat" cmpd="sng">
            <a:solidFill>
              <a:schemeClr val="dk1"/>
            </a:solidFill>
            <a:prstDash val="solid"/>
            <a:round/>
            <a:headEnd type="none" w="sm" len="sm"/>
            <a:tailEnd type="none" w="sm" len="sm"/>
          </a:ln>
        </p:spPr>
      </p:pic>
      <p:pic>
        <p:nvPicPr>
          <p:cNvPr id="434" name="Google Shape;434;p42"/>
          <p:cNvPicPr preferRelativeResize="0"/>
          <p:nvPr/>
        </p:nvPicPr>
        <p:blipFill rotWithShape="1">
          <a:blip r:embed="rId8">
            <a:alphaModFix/>
          </a:blip>
          <a:srcRect/>
          <a:stretch/>
        </p:blipFill>
        <p:spPr>
          <a:xfrm>
            <a:off x="6873575" y="2421475"/>
            <a:ext cx="5056850" cy="3588225"/>
          </a:xfrm>
          <a:prstGeom prst="rect">
            <a:avLst/>
          </a:prstGeom>
          <a:noFill/>
          <a:ln w="38100" cap="flat" cmpd="sng">
            <a:solidFill>
              <a:schemeClr val="dk1"/>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CD5BB05E-71F7-6F36-66EB-9ED6F3540401}"/>
              </a:ext>
            </a:extLst>
          </p:cNvPr>
          <p:cNvSpPr>
            <a:spLocks noGrp="1"/>
          </p:cNvSpPr>
          <p:nvPr>
            <p:ph type="sldNum" idx="12"/>
          </p:nvPr>
        </p:nvSpPr>
        <p:spPr>
          <a:xfrm>
            <a:off x="10532118" y="6078935"/>
            <a:ext cx="542697" cy="279400"/>
          </a:xfrm>
        </p:spPr>
        <p:txBody>
          <a:bodyPr/>
          <a:lstStyle/>
          <a:p>
            <a:pPr marL="0" lvl="0" indent="0" algn="r" rtl="0">
              <a:spcBef>
                <a:spcPts val="0"/>
              </a:spcBef>
              <a:spcAft>
                <a:spcPts val="0"/>
              </a:spcAft>
              <a:buNone/>
            </a:pPr>
            <a:fld id="{00000000-1234-1234-1234-123412341234}" type="slidenum">
              <a:rPr lang="en-US" sz="1200" smtClean="0"/>
              <a:t>11</a:t>
            </a:fld>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g29fd2c55265_0_1"/>
          <p:cNvGrpSpPr/>
          <p:nvPr/>
        </p:nvGrpSpPr>
        <p:grpSpPr>
          <a:xfrm>
            <a:off x="0" y="0"/>
            <a:ext cx="12188827" cy="6856215"/>
            <a:chOff x="0" y="0"/>
            <a:chExt cx="12188827" cy="6856215"/>
          </a:xfrm>
        </p:grpSpPr>
        <p:pic>
          <p:nvPicPr>
            <p:cNvPr id="440" name="Google Shape;440;g29fd2c55265_0_1"/>
            <p:cNvPicPr preferRelativeResize="0"/>
            <p:nvPr/>
          </p:nvPicPr>
          <p:blipFill rotWithShape="1">
            <a:blip r:embed="rId3">
              <a:alphaModFix/>
            </a:blip>
            <a:srcRect/>
            <a:stretch/>
          </p:blipFill>
          <p:spPr>
            <a:xfrm>
              <a:off x="0" y="0"/>
              <a:ext cx="12188827" cy="6856215"/>
            </a:xfrm>
            <a:prstGeom prst="rect">
              <a:avLst/>
            </a:prstGeom>
            <a:noFill/>
            <a:ln>
              <a:noFill/>
            </a:ln>
          </p:spPr>
        </p:pic>
        <p:sp>
          <p:nvSpPr>
            <p:cNvPr id="441" name="Google Shape;441;g29fd2c55265_0_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42" name="Google Shape;442;g29fd2c55265_0_1"/>
            <p:cNvPicPr preferRelativeResize="0"/>
            <p:nvPr/>
          </p:nvPicPr>
          <p:blipFill rotWithShape="1">
            <a:blip r:embed="rId4">
              <a:alphaModFix/>
            </a:blip>
            <a:srcRect r="5096"/>
            <a:stretch/>
          </p:blipFill>
          <p:spPr>
            <a:xfrm rot="5400000">
              <a:off x="5706471" y="76265"/>
              <a:ext cx="758952" cy="606425"/>
            </a:xfrm>
            <a:prstGeom prst="rect">
              <a:avLst/>
            </a:prstGeom>
            <a:noFill/>
            <a:ln>
              <a:noFill/>
            </a:ln>
          </p:spPr>
        </p:pic>
        <p:pic>
          <p:nvPicPr>
            <p:cNvPr id="443" name="Google Shape;443;g29fd2c55265_0_1"/>
            <p:cNvPicPr preferRelativeResize="0"/>
            <p:nvPr/>
          </p:nvPicPr>
          <p:blipFill rotWithShape="1">
            <a:blip r:embed="rId4">
              <a:alphaModFix/>
            </a:blip>
            <a:srcRect r="5096"/>
            <a:stretch/>
          </p:blipFill>
          <p:spPr>
            <a:xfrm rot="5400000">
              <a:off x="5706470" y="6173526"/>
              <a:ext cx="758952" cy="606425"/>
            </a:xfrm>
            <a:prstGeom prst="rect">
              <a:avLst/>
            </a:prstGeom>
            <a:noFill/>
            <a:ln>
              <a:noFill/>
            </a:ln>
          </p:spPr>
        </p:pic>
      </p:grpSp>
      <p:cxnSp>
        <p:nvCxnSpPr>
          <p:cNvPr id="444" name="Google Shape;444;g29fd2c55265_0_1"/>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445" name="Google Shape;445;g29fd2c55265_0_1"/>
          <p:cNvSpPr/>
          <p:nvPr/>
        </p:nvSpPr>
        <p:spPr>
          <a:xfrm>
            <a:off x="0" y="0"/>
            <a:ext cx="12188700"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446" name="Google Shape;446;g29fd2c55265_0_1"/>
          <p:cNvGrpSpPr/>
          <p:nvPr/>
        </p:nvGrpSpPr>
        <p:grpSpPr>
          <a:xfrm>
            <a:off x="-521109" y="-422786"/>
            <a:ext cx="13244380" cy="7698844"/>
            <a:chOff x="0" y="0"/>
            <a:chExt cx="12188827" cy="6856215"/>
          </a:xfrm>
        </p:grpSpPr>
        <p:pic>
          <p:nvPicPr>
            <p:cNvPr id="447" name="Google Shape;447;g29fd2c55265_0_1"/>
            <p:cNvPicPr preferRelativeResize="0"/>
            <p:nvPr/>
          </p:nvPicPr>
          <p:blipFill rotWithShape="1">
            <a:blip r:embed="rId3">
              <a:alphaModFix/>
            </a:blip>
            <a:srcRect/>
            <a:stretch/>
          </p:blipFill>
          <p:spPr>
            <a:xfrm>
              <a:off x="0" y="0"/>
              <a:ext cx="12188827" cy="6856215"/>
            </a:xfrm>
            <a:prstGeom prst="rect">
              <a:avLst/>
            </a:prstGeom>
            <a:noFill/>
            <a:ln>
              <a:noFill/>
            </a:ln>
          </p:spPr>
        </p:pic>
        <p:sp>
          <p:nvSpPr>
            <p:cNvPr id="448" name="Google Shape;448;g29fd2c55265_0_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449" name="Google Shape;449;g29fd2c55265_0_1"/>
            <p:cNvPicPr preferRelativeResize="0"/>
            <p:nvPr/>
          </p:nvPicPr>
          <p:blipFill rotWithShape="1">
            <a:blip r:embed="rId4">
              <a:alphaModFix/>
            </a:blip>
            <a:srcRect r="5096"/>
            <a:stretch/>
          </p:blipFill>
          <p:spPr>
            <a:xfrm rot="5400000">
              <a:off x="5706471" y="76265"/>
              <a:ext cx="758952" cy="606425"/>
            </a:xfrm>
            <a:prstGeom prst="rect">
              <a:avLst/>
            </a:prstGeom>
            <a:noFill/>
            <a:ln>
              <a:noFill/>
            </a:ln>
          </p:spPr>
        </p:pic>
        <p:pic>
          <p:nvPicPr>
            <p:cNvPr id="450" name="Google Shape;450;g29fd2c55265_0_1"/>
            <p:cNvPicPr preferRelativeResize="0"/>
            <p:nvPr/>
          </p:nvPicPr>
          <p:blipFill rotWithShape="1">
            <a:blip r:embed="rId4">
              <a:alphaModFix/>
            </a:blip>
            <a:srcRect r="5096"/>
            <a:stretch/>
          </p:blipFill>
          <p:spPr>
            <a:xfrm rot="5400000">
              <a:off x="5706470" y="6173526"/>
              <a:ext cx="758952" cy="606425"/>
            </a:xfrm>
            <a:prstGeom prst="rect">
              <a:avLst/>
            </a:prstGeom>
            <a:noFill/>
            <a:ln>
              <a:noFill/>
            </a:ln>
          </p:spPr>
        </p:pic>
      </p:grpSp>
      <p:sp>
        <p:nvSpPr>
          <p:cNvPr id="451" name="Google Shape;451;g29fd2c55265_0_1"/>
          <p:cNvSpPr txBox="1">
            <a:spLocks noGrp="1"/>
          </p:cNvSpPr>
          <p:nvPr>
            <p:ph type="title"/>
          </p:nvPr>
        </p:nvSpPr>
        <p:spPr>
          <a:xfrm>
            <a:off x="1308385" y="479436"/>
            <a:ext cx="9601200" cy="627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262626"/>
              </a:buClr>
              <a:buSzPct val="45454"/>
              <a:buNone/>
            </a:pPr>
            <a:r>
              <a:rPr lang="en-US"/>
              <a:t>Interpretable Model</a:t>
            </a:r>
            <a:endParaRPr/>
          </a:p>
        </p:txBody>
      </p:sp>
      <p:pic>
        <p:nvPicPr>
          <p:cNvPr id="452" name="Google Shape;452;g29fd2c55265_0_1"/>
          <p:cNvPicPr preferRelativeResize="0"/>
          <p:nvPr/>
        </p:nvPicPr>
        <p:blipFill>
          <a:blip r:embed="rId6">
            <a:alphaModFix/>
          </a:blip>
          <a:stretch>
            <a:fillRect/>
          </a:stretch>
        </p:blipFill>
        <p:spPr>
          <a:xfrm>
            <a:off x="166650" y="5158250"/>
            <a:ext cx="11884656" cy="1314750"/>
          </a:xfrm>
          <a:prstGeom prst="rect">
            <a:avLst/>
          </a:prstGeom>
          <a:noFill/>
          <a:ln w="38100" cap="flat" cmpd="sng">
            <a:solidFill>
              <a:schemeClr val="dk1"/>
            </a:solidFill>
            <a:prstDash val="solid"/>
            <a:round/>
            <a:headEnd type="none" w="sm" len="sm"/>
            <a:tailEnd type="none" w="sm" len="sm"/>
          </a:ln>
        </p:spPr>
      </p:pic>
      <p:pic>
        <p:nvPicPr>
          <p:cNvPr id="453" name="Google Shape;453;g29fd2c55265_0_1"/>
          <p:cNvPicPr preferRelativeResize="0"/>
          <p:nvPr/>
        </p:nvPicPr>
        <p:blipFill rotWithShape="1">
          <a:blip r:embed="rId7">
            <a:alphaModFix/>
          </a:blip>
          <a:srcRect r="25876"/>
          <a:stretch/>
        </p:blipFill>
        <p:spPr>
          <a:xfrm>
            <a:off x="6364300" y="1368454"/>
            <a:ext cx="5473525" cy="3642645"/>
          </a:xfrm>
          <a:prstGeom prst="rect">
            <a:avLst/>
          </a:prstGeom>
          <a:noFill/>
          <a:ln w="38100" cap="flat" cmpd="sng">
            <a:solidFill>
              <a:schemeClr val="tx1"/>
            </a:solidFill>
            <a:prstDash val="solid"/>
            <a:round/>
            <a:headEnd type="none" w="sm" len="sm"/>
            <a:tailEnd type="none" w="sm" len="sm"/>
          </a:ln>
        </p:spPr>
      </p:pic>
      <p:pic>
        <p:nvPicPr>
          <p:cNvPr id="454" name="Google Shape;454;g29fd2c55265_0_1"/>
          <p:cNvPicPr preferRelativeResize="0"/>
          <p:nvPr/>
        </p:nvPicPr>
        <p:blipFill rotWithShape="1">
          <a:blip r:embed="rId8">
            <a:alphaModFix/>
          </a:blip>
          <a:srcRect t="17371" r="33888" b="48844"/>
          <a:stretch/>
        </p:blipFill>
        <p:spPr>
          <a:xfrm>
            <a:off x="280825" y="1368455"/>
            <a:ext cx="5793701" cy="3642645"/>
          </a:xfrm>
          <a:prstGeom prst="rect">
            <a:avLst/>
          </a:prstGeom>
          <a:noFill/>
          <a:ln w="38100" cap="flat" cmpd="sng">
            <a:solidFill>
              <a:schemeClr val="tx1"/>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BC6443DB-34FC-6F98-304A-86828E0B3C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7"/>
          <p:cNvPicPr preferRelativeResize="0">
            <a:picLocks noGrp="1"/>
          </p:cNvPicPr>
          <p:nvPr>
            <p:ph type="pic" idx="2"/>
          </p:nvPr>
        </p:nvPicPr>
        <p:blipFill rotWithShape="1">
          <a:blip r:embed="rId3">
            <a:alphaModFix/>
          </a:blip>
          <a:srcRect l="27082" r="27082"/>
          <a:stretch/>
        </p:blipFill>
        <p:spPr>
          <a:xfrm>
            <a:off x="8094831" y="1041400"/>
            <a:ext cx="3063347" cy="4775200"/>
          </a:xfrm>
          <a:prstGeom prst="roundRect">
            <a:avLst>
              <a:gd name="adj" fmla="val 0"/>
            </a:avLst>
          </a:prstGeom>
          <a:noFill/>
          <a:ln w="38100" cap="flat" cmpd="thickThin">
            <a:solidFill>
              <a:srgbClr val="7F7F7F"/>
            </a:solidFill>
            <a:prstDash val="solid"/>
            <a:miter lim="800000"/>
            <a:headEnd type="none" w="sm" len="sm"/>
            <a:tailEnd type="none" w="sm" len="sm"/>
          </a:ln>
        </p:spPr>
      </p:pic>
      <p:sp>
        <p:nvSpPr>
          <p:cNvPr id="460" name="Google Shape;460;p7"/>
          <p:cNvSpPr txBox="1">
            <a:spLocks noGrp="1"/>
          </p:cNvSpPr>
          <p:nvPr>
            <p:ph type="body" idx="1"/>
          </p:nvPr>
        </p:nvSpPr>
        <p:spPr>
          <a:xfrm>
            <a:off x="1295399" y="1623527"/>
            <a:ext cx="6241816" cy="4193073"/>
          </a:xfrm>
          <a:prstGeom prst="rect">
            <a:avLst/>
          </a:prstGeom>
          <a:noFill/>
          <a:ln>
            <a:noFill/>
          </a:ln>
        </p:spPr>
        <p:txBody>
          <a:bodyPr spcFirstLastPara="1" wrap="square" lIns="91425" tIns="45700" rIns="91425" bIns="45700" anchor="t" anchorCtr="0">
            <a:normAutofit fontScale="92500"/>
          </a:bodyPr>
          <a:lstStyle/>
          <a:p>
            <a:pPr marL="342900" lvl="0" indent="-234823" algn="l" rtl="0">
              <a:lnSpc>
                <a:spcPct val="100000"/>
              </a:lnSpc>
              <a:spcBef>
                <a:spcPts val="0"/>
              </a:spcBef>
              <a:spcAft>
                <a:spcPts val="0"/>
              </a:spcAft>
              <a:buSzPts val="1840"/>
              <a:buFont typeface="Arial"/>
              <a:buNone/>
            </a:pPr>
            <a:endParaRPr sz="1600" b="1">
              <a:solidFill>
                <a:schemeClr val="accent1"/>
              </a:solidFill>
            </a:endParaRPr>
          </a:p>
          <a:p>
            <a:pPr marL="342900" lvl="0" indent="-351662" algn="l" rtl="0">
              <a:lnSpc>
                <a:spcPct val="100000"/>
              </a:lnSpc>
              <a:spcBef>
                <a:spcPts val="896"/>
              </a:spcBef>
              <a:spcAft>
                <a:spcPts val="0"/>
              </a:spcAft>
              <a:buSzPts val="1840"/>
              <a:buFont typeface="Garamond"/>
              <a:buChar char="•"/>
            </a:pPr>
            <a:r>
              <a:rPr lang="en-US" sz="1600" b="1">
                <a:solidFill>
                  <a:schemeClr val="accent1"/>
                </a:solidFill>
              </a:rPr>
              <a:t>Advanced Candidate Identification:</a:t>
            </a:r>
            <a:endParaRPr/>
          </a:p>
          <a:p>
            <a:pPr marL="0" lvl="0" indent="0" algn="l" rtl="0">
              <a:lnSpc>
                <a:spcPct val="100000"/>
              </a:lnSpc>
              <a:spcBef>
                <a:spcPts val="859"/>
              </a:spcBef>
              <a:spcAft>
                <a:spcPts val="0"/>
              </a:spcAft>
              <a:buSzPts val="1610"/>
              <a:buNone/>
            </a:pPr>
            <a:r>
              <a:rPr lang="en-US" sz="1400"/>
              <a:t>	Objective: To uncover hidden talents by identifying specific skills and </a:t>
            </a:r>
            <a:endParaRPr sz="1400"/>
          </a:p>
          <a:p>
            <a:pPr marL="0" lvl="0" indent="457200" algn="l" rtl="0">
              <a:lnSpc>
                <a:spcPct val="100000"/>
              </a:lnSpc>
              <a:spcBef>
                <a:spcPts val="859"/>
              </a:spcBef>
              <a:spcAft>
                <a:spcPts val="0"/>
              </a:spcAft>
              <a:buSzPts val="1610"/>
              <a:buNone/>
            </a:pPr>
            <a:r>
              <a:rPr lang="en-US" sz="1400"/>
              <a:t>experiences beyond job titles and keywords.</a:t>
            </a:r>
            <a:endParaRPr/>
          </a:p>
          <a:p>
            <a:pPr marL="0" lvl="0" indent="0" algn="l" rtl="0">
              <a:lnSpc>
                <a:spcPct val="100000"/>
              </a:lnSpc>
              <a:spcBef>
                <a:spcPts val="859"/>
              </a:spcBef>
              <a:spcAft>
                <a:spcPts val="0"/>
              </a:spcAft>
              <a:buSzPts val="1610"/>
              <a:buNone/>
            </a:pPr>
            <a:r>
              <a:rPr lang="en-US" sz="1400"/>
              <a:t>	Impact: Expands the pool of qualified candidates for each position.</a:t>
            </a:r>
            <a:endParaRPr/>
          </a:p>
          <a:p>
            <a:pPr marL="342900" lvl="0" indent="-351662" algn="l" rtl="0">
              <a:lnSpc>
                <a:spcPct val="100000"/>
              </a:lnSpc>
              <a:spcBef>
                <a:spcPts val="896"/>
              </a:spcBef>
              <a:spcAft>
                <a:spcPts val="0"/>
              </a:spcAft>
              <a:buSzPts val="1840"/>
              <a:buFont typeface="Garamond"/>
              <a:buChar char="•"/>
            </a:pPr>
            <a:r>
              <a:rPr lang="en-US" sz="1600" b="1">
                <a:solidFill>
                  <a:schemeClr val="accent1"/>
                </a:solidFill>
              </a:rPr>
              <a:t>Automating Resume Screening:</a:t>
            </a:r>
            <a:endParaRPr/>
          </a:p>
          <a:p>
            <a:pPr marL="0" lvl="0" indent="0" algn="l" rtl="0">
              <a:lnSpc>
                <a:spcPct val="100000"/>
              </a:lnSpc>
              <a:spcBef>
                <a:spcPts val="859"/>
              </a:spcBef>
              <a:spcAft>
                <a:spcPts val="0"/>
              </a:spcAft>
              <a:buSzPts val="1610"/>
              <a:buNone/>
            </a:pPr>
            <a:r>
              <a:rPr lang="en-US" sz="1400"/>
              <a:t>	Goal: Implement automation in the initial resume screening process.</a:t>
            </a:r>
            <a:endParaRPr/>
          </a:p>
          <a:p>
            <a:pPr marL="457200" lvl="0" indent="0" algn="l" rtl="0">
              <a:lnSpc>
                <a:spcPct val="100000"/>
              </a:lnSpc>
              <a:spcBef>
                <a:spcPts val="859"/>
              </a:spcBef>
              <a:spcAft>
                <a:spcPts val="0"/>
              </a:spcAft>
              <a:buSzPts val="1610"/>
              <a:buNone/>
            </a:pPr>
            <a:r>
              <a:rPr lang="en-US" sz="1400"/>
              <a:t>Benefit: Recruiters can focus on strategic tasks like interviews and hiring 	decisions.</a:t>
            </a:r>
            <a:endParaRPr/>
          </a:p>
          <a:p>
            <a:pPr marL="457200" lvl="0" indent="0" algn="l" rtl="0">
              <a:lnSpc>
                <a:spcPct val="100000"/>
              </a:lnSpc>
              <a:spcBef>
                <a:spcPts val="859"/>
              </a:spcBef>
              <a:spcAft>
                <a:spcPts val="0"/>
              </a:spcAft>
              <a:buSzPts val="1610"/>
              <a:buNone/>
            </a:pPr>
            <a:r>
              <a:rPr lang="en-US" sz="1400"/>
              <a:t>Caveat: Maintain a balance to ensure automation complements but doesn’t 	entirely replace human judgment.</a:t>
            </a:r>
            <a:endParaRPr/>
          </a:p>
          <a:p>
            <a:pPr marL="285750" lvl="0" indent="-294512" algn="l" rtl="0">
              <a:lnSpc>
                <a:spcPct val="100000"/>
              </a:lnSpc>
              <a:spcBef>
                <a:spcPts val="896"/>
              </a:spcBef>
              <a:spcAft>
                <a:spcPts val="0"/>
              </a:spcAft>
              <a:buSzPts val="1840"/>
              <a:buFont typeface="Garamond"/>
              <a:buChar char="•"/>
            </a:pPr>
            <a:r>
              <a:rPr lang="en-US" sz="1600" b="1">
                <a:solidFill>
                  <a:schemeClr val="accent1"/>
                </a:solidFill>
              </a:rPr>
              <a:t> Natural Language Job Search System</a:t>
            </a:r>
            <a:r>
              <a:rPr lang="en-US" sz="1600" b="1"/>
              <a:t>:</a:t>
            </a:r>
            <a:endParaRPr/>
          </a:p>
          <a:p>
            <a:pPr marL="0" lvl="0" indent="0" algn="l" rtl="0">
              <a:lnSpc>
                <a:spcPct val="100000"/>
              </a:lnSpc>
              <a:spcBef>
                <a:spcPts val="859"/>
              </a:spcBef>
              <a:spcAft>
                <a:spcPts val="0"/>
              </a:spcAft>
              <a:buSzPts val="1610"/>
              <a:buNone/>
            </a:pPr>
            <a:r>
              <a:rPr lang="en-US" sz="1400"/>
              <a:t>	Development Plan: Create a system for job search using natural language queries.</a:t>
            </a:r>
            <a:endParaRPr/>
          </a:p>
          <a:p>
            <a:pPr marL="457200" lvl="0" indent="0" algn="l" rtl="0">
              <a:lnSpc>
                <a:spcPct val="100000"/>
              </a:lnSpc>
              <a:spcBef>
                <a:spcPts val="859"/>
              </a:spcBef>
              <a:spcAft>
                <a:spcPts val="0"/>
              </a:spcAft>
              <a:buSzPts val="1610"/>
              <a:buNone/>
            </a:pPr>
            <a:r>
              <a:rPr lang="en-US" sz="1400"/>
              <a:t>Advantage: Makes it easier for candidates to find and apply to relevant 	positions matching their skills and interests.</a:t>
            </a:r>
            <a:endParaRPr/>
          </a:p>
        </p:txBody>
      </p:sp>
      <p:sp>
        <p:nvSpPr>
          <p:cNvPr id="461" name="Google Shape;461;p7"/>
          <p:cNvSpPr txBox="1">
            <a:spLocks noGrp="1"/>
          </p:cNvSpPr>
          <p:nvPr>
            <p:ph type="title"/>
          </p:nvPr>
        </p:nvSpPr>
        <p:spPr>
          <a:xfrm>
            <a:off x="1295399" y="698844"/>
            <a:ext cx="6241816" cy="859368"/>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rgbClr val="262626"/>
              </a:buClr>
              <a:buSzPts val="2800"/>
              <a:buFont typeface="Garamond"/>
              <a:buNone/>
            </a:pPr>
            <a:r>
              <a:rPr lang="en-US" sz="3600"/>
              <a:t>Future Recommendations</a:t>
            </a:r>
            <a:endParaRPr sz="3600"/>
          </a:p>
        </p:txBody>
      </p:sp>
      <p:sp>
        <p:nvSpPr>
          <p:cNvPr id="3" name="Slide Number Placeholder 2">
            <a:extLst>
              <a:ext uri="{FF2B5EF4-FFF2-40B4-BE49-F238E27FC236}">
                <a16:creationId xmlns:a16="http://schemas.microsoft.com/office/drawing/2014/main" id="{340C4455-21DF-EA3F-C1F1-3B88ECF68B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8"/>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5400"/>
              <a:buFont typeface="Garamond"/>
              <a:buNone/>
            </a:pPr>
            <a:r>
              <a:rPr lang="en-US"/>
              <a:t>Thank You</a:t>
            </a:r>
            <a:endParaRPr/>
          </a:p>
        </p:txBody>
      </p:sp>
      <p:sp>
        <p:nvSpPr>
          <p:cNvPr id="3" name="Slide Number Placeholder 2">
            <a:extLst>
              <a:ext uri="{FF2B5EF4-FFF2-40B4-BE49-F238E27FC236}">
                <a16:creationId xmlns:a16="http://schemas.microsoft.com/office/drawing/2014/main" id="{A7C77AE5-29C4-A77D-414D-34AE3BD047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grpSp>
        <p:nvGrpSpPr>
          <p:cNvPr id="235" name="Google Shape;235;p2"/>
          <p:cNvGrpSpPr/>
          <p:nvPr/>
        </p:nvGrpSpPr>
        <p:grpSpPr>
          <a:xfrm>
            <a:off x="0" y="0"/>
            <a:ext cx="12188825" cy="6856215"/>
            <a:chOff x="0" y="0"/>
            <a:chExt cx="12188825" cy="6856215"/>
          </a:xfrm>
        </p:grpSpPr>
        <p:pic>
          <p:nvPicPr>
            <p:cNvPr id="236" name="Google Shape;236;p2"/>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237" name="Google Shape;237;p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38" name="Google Shape;238;p2"/>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239" name="Google Shape;239;p2"/>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cxnSp>
        <p:nvCxnSpPr>
          <p:cNvPr id="240" name="Google Shape;240;p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41" name="Google Shape;241;p2"/>
          <p:cNvSpPr/>
          <p:nvPr/>
        </p:nvSpPr>
        <p:spPr>
          <a:xfrm>
            <a:off x="0" y="0"/>
            <a:ext cx="12188952"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2" name="Google Shape;242;p2"/>
          <p:cNvSpPr/>
          <p:nvPr/>
        </p:nvSpPr>
        <p:spPr>
          <a:xfrm>
            <a:off x="257050" y="164500"/>
            <a:ext cx="4122900" cy="6487800"/>
          </a:xfrm>
          <a:prstGeom prst="rect">
            <a:avLst/>
          </a:prstGeom>
          <a:blipFill rotWithShape="1">
            <a:blip r:embed="rId6">
              <a:alphaModFix/>
            </a:blip>
            <a:tile tx="0" ty="0" sx="100000" sy="100000" flip="none" algn="tl"/>
          </a:blipFill>
          <a:ln>
            <a:noFill/>
          </a:ln>
          <a:effectLst>
            <a:outerShdw blurRad="114300" dist="127000" dir="5400000" sx="99000" sy="99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3" name="Google Shape;243;p2"/>
          <p:cNvSpPr/>
          <p:nvPr/>
        </p:nvSpPr>
        <p:spPr>
          <a:xfrm>
            <a:off x="608012" y="609600"/>
            <a:ext cx="3552006"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44" name="Google Shape;244;p2"/>
          <p:cNvSpPr txBox="1">
            <a:spLocks noGrp="1"/>
          </p:cNvSpPr>
          <p:nvPr>
            <p:ph type="title"/>
          </p:nvPr>
        </p:nvSpPr>
        <p:spPr>
          <a:xfrm>
            <a:off x="1131290" y="871701"/>
            <a:ext cx="2532909" cy="62442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262626"/>
              </a:buClr>
              <a:buSzPct val="100000"/>
              <a:buFont typeface="Garamond"/>
              <a:buNone/>
            </a:pPr>
            <a:r>
              <a:rPr lang="en-US">
                <a:solidFill>
                  <a:srgbClr val="262626"/>
                </a:solidFill>
              </a:rPr>
              <a:t>Index</a:t>
            </a:r>
            <a:endParaRPr>
              <a:solidFill>
                <a:srgbClr val="262626"/>
              </a:solidFill>
            </a:endParaRPr>
          </a:p>
        </p:txBody>
      </p:sp>
      <p:sp>
        <p:nvSpPr>
          <p:cNvPr id="245" name="Google Shape;245;p2"/>
          <p:cNvSpPr/>
          <p:nvPr/>
        </p:nvSpPr>
        <p:spPr>
          <a:xfrm>
            <a:off x="4652053" y="-2"/>
            <a:ext cx="7539947"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246" name="Google Shape;246;p2"/>
          <p:cNvGrpSpPr/>
          <p:nvPr/>
        </p:nvGrpSpPr>
        <p:grpSpPr>
          <a:xfrm>
            <a:off x="5470072" y="807232"/>
            <a:ext cx="5914209" cy="5243531"/>
            <a:chOff x="0" y="2562"/>
            <a:chExt cx="5914209" cy="5243531"/>
          </a:xfrm>
        </p:grpSpPr>
        <p:cxnSp>
          <p:nvCxnSpPr>
            <p:cNvPr id="247" name="Google Shape;247;p2"/>
            <p:cNvCxnSpPr/>
            <p:nvPr/>
          </p:nvCxnSpPr>
          <p:spPr>
            <a:xfrm>
              <a:off x="0" y="2562"/>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48" name="Google Shape;248;p2"/>
            <p:cNvSpPr/>
            <p:nvPr/>
          </p:nvSpPr>
          <p:spPr>
            <a:xfrm>
              <a:off x="0" y="2562"/>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txBox="1"/>
            <p:nvPr/>
          </p:nvSpPr>
          <p:spPr>
            <a:xfrm>
              <a:off x="0" y="2562"/>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Introduction</a:t>
              </a:r>
              <a:endParaRPr sz="2600" b="0" i="0" u="none" strike="noStrike" cap="none">
                <a:solidFill>
                  <a:schemeClr val="dk1"/>
                </a:solidFill>
                <a:latin typeface="Garamond"/>
                <a:ea typeface="Garamond"/>
                <a:cs typeface="Garamond"/>
                <a:sym typeface="Garamond"/>
              </a:endParaRPr>
            </a:p>
          </p:txBody>
        </p:sp>
        <p:cxnSp>
          <p:nvCxnSpPr>
            <p:cNvPr id="250" name="Google Shape;250;p2"/>
            <p:cNvCxnSpPr/>
            <p:nvPr/>
          </p:nvCxnSpPr>
          <p:spPr>
            <a:xfrm>
              <a:off x="0" y="876484"/>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51" name="Google Shape;251;p2"/>
            <p:cNvSpPr/>
            <p:nvPr/>
          </p:nvSpPr>
          <p:spPr>
            <a:xfrm>
              <a:off x="0" y="876484"/>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txBox="1"/>
            <p:nvPr/>
          </p:nvSpPr>
          <p:spPr>
            <a:xfrm>
              <a:off x="0" y="876484"/>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Data Description</a:t>
              </a:r>
              <a:endParaRPr sz="2600" b="0" i="0" u="none" strike="noStrike" cap="none">
                <a:solidFill>
                  <a:schemeClr val="dk1"/>
                </a:solidFill>
                <a:latin typeface="Garamond"/>
                <a:ea typeface="Garamond"/>
                <a:cs typeface="Garamond"/>
                <a:sym typeface="Garamond"/>
              </a:endParaRPr>
            </a:p>
          </p:txBody>
        </p:sp>
        <p:cxnSp>
          <p:nvCxnSpPr>
            <p:cNvPr id="253" name="Google Shape;253;p2"/>
            <p:cNvCxnSpPr/>
            <p:nvPr/>
          </p:nvCxnSpPr>
          <p:spPr>
            <a:xfrm>
              <a:off x="0" y="1750406"/>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54" name="Google Shape;254;p2"/>
            <p:cNvSpPr/>
            <p:nvPr/>
          </p:nvSpPr>
          <p:spPr>
            <a:xfrm>
              <a:off x="0" y="1750406"/>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txBox="1"/>
            <p:nvPr/>
          </p:nvSpPr>
          <p:spPr>
            <a:xfrm>
              <a:off x="0" y="1750406"/>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Data Preprocessing</a:t>
              </a:r>
              <a:endParaRPr sz="2600" b="0" i="0" u="none" strike="noStrike" cap="none">
                <a:solidFill>
                  <a:schemeClr val="dk1"/>
                </a:solidFill>
                <a:latin typeface="Garamond"/>
                <a:ea typeface="Garamond"/>
                <a:cs typeface="Garamond"/>
                <a:sym typeface="Garamond"/>
              </a:endParaRPr>
            </a:p>
          </p:txBody>
        </p:sp>
        <p:cxnSp>
          <p:nvCxnSpPr>
            <p:cNvPr id="256" name="Google Shape;256;p2"/>
            <p:cNvCxnSpPr/>
            <p:nvPr/>
          </p:nvCxnSpPr>
          <p:spPr>
            <a:xfrm>
              <a:off x="0" y="2624328"/>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57" name="Google Shape;257;p2"/>
            <p:cNvSpPr/>
            <p:nvPr/>
          </p:nvSpPr>
          <p:spPr>
            <a:xfrm>
              <a:off x="0" y="2624328"/>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txBox="1"/>
            <p:nvPr/>
          </p:nvSpPr>
          <p:spPr>
            <a:xfrm>
              <a:off x="0" y="2624328"/>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Model Description &amp; Results</a:t>
              </a:r>
              <a:endParaRPr sz="2600" b="0" i="0" u="none" strike="noStrike" cap="none">
                <a:solidFill>
                  <a:schemeClr val="dk1"/>
                </a:solidFill>
                <a:latin typeface="Garamond"/>
                <a:ea typeface="Garamond"/>
                <a:cs typeface="Garamond"/>
                <a:sym typeface="Garamond"/>
              </a:endParaRPr>
            </a:p>
          </p:txBody>
        </p:sp>
        <p:cxnSp>
          <p:nvCxnSpPr>
            <p:cNvPr id="259" name="Google Shape;259;p2"/>
            <p:cNvCxnSpPr/>
            <p:nvPr/>
          </p:nvCxnSpPr>
          <p:spPr>
            <a:xfrm>
              <a:off x="0" y="3498250"/>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60" name="Google Shape;260;p2"/>
            <p:cNvSpPr/>
            <p:nvPr/>
          </p:nvSpPr>
          <p:spPr>
            <a:xfrm>
              <a:off x="0" y="3498250"/>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txBox="1"/>
            <p:nvPr/>
          </p:nvSpPr>
          <p:spPr>
            <a:xfrm>
              <a:off x="0" y="3498250"/>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Business Insights</a:t>
              </a:r>
              <a:endParaRPr sz="2600" b="0" i="0" u="none" strike="noStrike" cap="none">
                <a:solidFill>
                  <a:schemeClr val="dk1"/>
                </a:solidFill>
                <a:latin typeface="Garamond"/>
                <a:ea typeface="Garamond"/>
                <a:cs typeface="Garamond"/>
                <a:sym typeface="Garamond"/>
              </a:endParaRPr>
            </a:p>
          </p:txBody>
        </p:sp>
        <p:cxnSp>
          <p:nvCxnSpPr>
            <p:cNvPr id="262" name="Google Shape;262;p2"/>
            <p:cNvCxnSpPr/>
            <p:nvPr/>
          </p:nvCxnSpPr>
          <p:spPr>
            <a:xfrm>
              <a:off x="0" y="4372172"/>
              <a:ext cx="5914209" cy="0"/>
            </a:xfrm>
            <a:prstGeom prst="straightConnector1">
              <a:avLst/>
            </a:prstGeom>
            <a:blipFill rotWithShape="1">
              <a:blip r:embed="rId7">
                <a:alphaModFix/>
              </a:blip>
              <a:tile tx="0" ty="0" sx="100000" sy="100000" flip="none" algn="tl"/>
            </a:blipFill>
            <a:ln w="9525" cap="flat" cmpd="sng">
              <a:solidFill>
                <a:schemeClr val="dk2"/>
              </a:solidFill>
              <a:prstDash val="solid"/>
              <a:round/>
              <a:headEnd type="none" w="sm" len="sm"/>
              <a:tailEnd type="none" w="sm" len="sm"/>
            </a:ln>
          </p:spPr>
        </p:cxnSp>
        <p:sp>
          <p:nvSpPr>
            <p:cNvPr id="263" name="Google Shape;263;p2"/>
            <p:cNvSpPr/>
            <p:nvPr/>
          </p:nvSpPr>
          <p:spPr>
            <a:xfrm>
              <a:off x="0" y="4372172"/>
              <a:ext cx="5914209" cy="8739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txBox="1"/>
            <p:nvPr/>
          </p:nvSpPr>
          <p:spPr>
            <a:xfrm>
              <a:off x="0" y="4372172"/>
              <a:ext cx="5914209" cy="873921"/>
            </a:xfrm>
            <a:prstGeom prst="rect">
              <a:avLst/>
            </a:prstGeom>
            <a:noFill/>
            <a:ln>
              <a:noFill/>
            </a:ln>
          </p:spPr>
          <p:txBody>
            <a:bodyPr spcFirstLastPara="1" wrap="square" lIns="99050" tIns="99050" rIns="99050" bIns="99050" anchor="t" anchorCtr="0">
              <a:noAutofit/>
            </a:bodyPr>
            <a:lstStyle/>
            <a:p>
              <a:pPr marL="0" marR="0" lvl="0" indent="0" algn="l" rtl="0">
                <a:lnSpc>
                  <a:spcPct val="90000"/>
                </a:lnSpc>
                <a:spcBef>
                  <a:spcPts val="0"/>
                </a:spcBef>
                <a:spcAft>
                  <a:spcPts val="0"/>
                </a:spcAft>
                <a:buClr>
                  <a:schemeClr val="dk1"/>
                </a:buClr>
                <a:buSzPts val="2600"/>
                <a:buFont typeface="Garamond"/>
                <a:buNone/>
              </a:pPr>
              <a:r>
                <a:rPr lang="en-US" sz="2600" b="1" i="0" u="none" strike="noStrike" cap="none">
                  <a:solidFill>
                    <a:schemeClr val="dk1"/>
                  </a:solidFill>
                  <a:latin typeface="Garamond"/>
                  <a:ea typeface="Garamond"/>
                  <a:cs typeface="Garamond"/>
                  <a:sym typeface="Garamond"/>
                </a:rPr>
                <a:t>Conclusion &amp; Future Recommendations</a:t>
              </a:r>
              <a:endParaRPr sz="2600" b="0" i="0" u="none" strike="noStrike" cap="none">
                <a:solidFill>
                  <a:schemeClr val="dk1"/>
                </a:solidFill>
                <a:latin typeface="Garamond"/>
                <a:ea typeface="Garamond"/>
                <a:cs typeface="Garamond"/>
                <a:sym typeface="Garamond"/>
              </a:endParaRPr>
            </a:p>
          </p:txBody>
        </p:sp>
      </p:grpSp>
      <p:pic>
        <p:nvPicPr>
          <p:cNvPr id="265" name="Google Shape;265;p2"/>
          <p:cNvPicPr preferRelativeResize="0"/>
          <p:nvPr/>
        </p:nvPicPr>
        <p:blipFill rotWithShape="1">
          <a:blip r:embed="rId8">
            <a:alphaModFix/>
          </a:blip>
          <a:srcRect/>
          <a:stretch/>
        </p:blipFill>
        <p:spPr>
          <a:xfrm>
            <a:off x="698091" y="1681153"/>
            <a:ext cx="3345950" cy="4416109"/>
          </a:xfrm>
          <a:prstGeom prst="rect">
            <a:avLst/>
          </a:prstGeom>
          <a:noFill/>
          <a:ln>
            <a:noFill/>
          </a:ln>
        </p:spPr>
      </p:pic>
      <p:sp>
        <p:nvSpPr>
          <p:cNvPr id="3" name="Slide Number Placeholder 2">
            <a:extLst>
              <a:ext uri="{FF2B5EF4-FFF2-40B4-BE49-F238E27FC236}">
                <a16:creationId xmlns:a16="http://schemas.microsoft.com/office/drawing/2014/main" id="{BD465A61-12B5-8823-26EE-C3C5197BAD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2</a:t>
            </a:fld>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a:spLocks noGrp="1"/>
          </p:cNvSpPr>
          <p:nvPr>
            <p:ph type="title"/>
          </p:nvPr>
        </p:nvSpPr>
        <p:spPr>
          <a:xfrm>
            <a:off x="1295402" y="982133"/>
            <a:ext cx="9601196" cy="132252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US"/>
              <a:t>Introduction to Resume Classifier</a:t>
            </a:r>
            <a:endParaRPr/>
          </a:p>
        </p:txBody>
      </p:sp>
      <p:sp>
        <p:nvSpPr>
          <p:cNvPr id="271" name="Google Shape;271;p3"/>
          <p:cNvSpPr txBox="1">
            <a:spLocks noGrp="1"/>
          </p:cNvSpPr>
          <p:nvPr>
            <p:ph type="body" idx="2"/>
          </p:nvPr>
        </p:nvSpPr>
        <p:spPr>
          <a:xfrm>
            <a:off x="1295400" y="2584580"/>
            <a:ext cx="4718304" cy="32912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70"/>
              <a:buNone/>
            </a:pPr>
            <a:r>
              <a:rPr lang="en-US" sz="1800" i="0" u="none" strike="noStrike">
                <a:solidFill>
                  <a:srgbClr val="000000"/>
                </a:solidFill>
              </a:rPr>
              <a:t>The recruitment landscape is increasingly competitive and complex, with companies striving for efficiency in identifying the right candidates. The traditional approach to resume screening is labor-intensive and prone to biases. Automating the categorization of resumes through text mining can streamline the recruitment process, reduce biases, and ensure that job seekers are matched with roles that best fit their qualifications.</a:t>
            </a:r>
            <a:endParaRPr/>
          </a:p>
        </p:txBody>
      </p:sp>
      <p:sp>
        <p:nvSpPr>
          <p:cNvPr id="272" name="Google Shape;272;p3"/>
          <p:cNvSpPr txBox="1">
            <a:spLocks noGrp="1"/>
          </p:cNvSpPr>
          <p:nvPr>
            <p:ph type="body" idx="4"/>
          </p:nvPr>
        </p:nvSpPr>
        <p:spPr>
          <a:xfrm>
            <a:off x="6178298" y="2584580"/>
            <a:ext cx="4718304" cy="2989587"/>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070"/>
              <a:buFont typeface="Arial"/>
              <a:buChar char="•"/>
            </a:pPr>
            <a:r>
              <a:rPr lang="en-US" sz="1800" b="1">
                <a:solidFill>
                  <a:schemeClr val="accent1"/>
                </a:solidFill>
              </a:rPr>
              <a:t>Challenge: </a:t>
            </a:r>
            <a:r>
              <a:rPr lang="en-US" sz="1800">
                <a:solidFill>
                  <a:schemeClr val="dk1"/>
                </a:solidFill>
              </a:rPr>
              <a:t>Traditional recruitment struggles with efficiently matching candidates to jobs.</a:t>
            </a:r>
            <a:endParaRPr/>
          </a:p>
          <a:p>
            <a:pPr marL="285750" lvl="0" indent="-285750" algn="l" rtl="0">
              <a:lnSpc>
                <a:spcPct val="100000"/>
              </a:lnSpc>
              <a:spcBef>
                <a:spcPts val="960"/>
              </a:spcBef>
              <a:spcAft>
                <a:spcPts val="0"/>
              </a:spcAft>
              <a:buSzPts val="2070"/>
              <a:buFont typeface="Arial"/>
              <a:buChar char="•"/>
            </a:pPr>
            <a:r>
              <a:rPr lang="en-US" sz="1800" b="1">
                <a:solidFill>
                  <a:schemeClr val="accent1"/>
                </a:solidFill>
              </a:rPr>
              <a:t>Solution: </a:t>
            </a:r>
            <a:r>
              <a:rPr lang="en-US" sz="1800">
                <a:solidFill>
                  <a:schemeClr val="dk1"/>
                </a:solidFill>
              </a:rPr>
              <a:t>Applying text mining to categorize resumes for precise job matching.</a:t>
            </a:r>
            <a:endParaRPr/>
          </a:p>
          <a:p>
            <a:pPr marL="285750" lvl="0" indent="-285750" algn="l" rtl="0">
              <a:lnSpc>
                <a:spcPct val="100000"/>
              </a:lnSpc>
              <a:spcBef>
                <a:spcPts val="960"/>
              </a:spcBef>
              <a:spcAft>
                <a:spcPts val="0"/>
              </a:spcAft>
              <a:buSzPts val="2070"/>
              <a:buFont typeface="Arial"/>
              <a:buChar char="•"/>
            </a:pPr>
            <a:r>
              <a:rPr lang="en-US" sz="1800" b="1">
                <a:solidFill>
                  <a:schemeClr val="accent1"/>
                </a:solidFill>
              </a:rPr>
              <a:t>Tools: </a:t>
            </a:r>
            <a:r>
              <a:rPr lang="en-US" sz="1800">
                <a:solidFill>
                  <a:schemeClr val="dk1"/>
                </a:solidFill>
              </a:rPr>
              <a:t>Utilizing SAS Enterprise Miner Workstation 15.1 for advanced data analysis.</a:t>
            </a:r>
            <a:endParaRPr/>
          </a:p>
          <a:p>
            <a:pPr marL="285750" lvl="0" indent="-285750" algn="l" rtl="0">
              <a:lnSpc>
                <a:spcPct val="100000"/>
              </a:lnSpc>
              <a:spcBef>
                <a:spcPts val="960"/>
              </a:spcBef>
              <a:spcAft>
                <a:spcPts val="0"/>
              </a:spcAft>
              <a:buSzPts val="2070"/>
              <a:buFont typeface="Arial"/>
              <a:buChar char="•"/>
            </a:pPr>
            <a:r>
              <a:rPr lang="en-US" sz="1800" b="1">
                <a:solidFill>
                  <a:schemeClr val="accent1"/>
                </a:solidFill>
              </a:rPr>
              <a:t>Impact: </a:t>
            </a:r>
            <a:r>
              <a:rPr lang="en-US" sz="1800">
                <a:solidFill>
                  <a:schemeClr val="dk1"/>
                </a:solidFill>
              </a:rPr>
              <a:t>Streamlining recruitment, improving candidate-job alignment.</a:t>
            </a:r>
            <a:endParaRPr/>
          </a:p>
        </p:txBody>
      </p:sp>
      <p:sp>
        <p:nvSpPr>
          <p:cNvPr id="3" name="Slide Number Placeholder 2">
            <a:extLst>
              <a:ext uri="{FF2B5EF4-FFF2-40B4-BE49-F238E27FC236}">
                <a16:creationId xmlns:a16="http://schemas.microsoft.com/office/drawing/2014/main" id="{4D7D3026-50A0-91B5-120E-3EDF8570DC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3</a:t>
            </a:fld>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grpSp>
        <p:nvGrpSpPr>
          <p:cNvPr id="277" name="Google Shape;277;p4"/>
          <p:cNvGrpSpPr/>
          <p:nvPr/>
        </p:nvGrpSpPr>
        <p:grpSpPr>
          <a:xfrm>
            <a:off x="0" y="0"/>
            <a:ext cx="12188825" cy="6856215"/>
            <a:chOff x="0" y="0"/>
            <a:chExt cx="12188825" cy="6856215"/>
          </a:xfrm>
        </p:grpSpPr>
        <p:pic>
          <p:nvPicPr>
            <p:cNvPr id="278" name="Google Shape;278;p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79" name="Google Shape;279;p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0" name="Google Shape;280;p4"/>
            <p:cNvPicPr preferRelativeResize="0"/>
            <p:nvPr/>
          </p:nvPicPr>
          <p:blipFill rotWithShape="1">
            <a:blip r:embed="rId5">
              <a:alphaModFix/>
            </a:blip>
            <a:srcRect r="5093"/>
            <a:stretch/>
          </p:blipFill>
          <p:spPr>
            <a:xfrm rot="5400000">
              <a:off x="5706471" y="76265"/>
              <a:ext cx="758952" cy="606425"/>
            </a:xfrm>
            <a:prstGeom prst="rect">
              <a:avLst/>
            </a:prstGeom>
            <a:noFill/>
            <a:ln>
              <a:noFill/>
            </a:ln>
          </p:spPr>
        </p:pic>
        <p:pic>
          <p:nvPicPr>
            <p:cNvPr id="281" name="Google Shape;281;p4"/>
            <p:cNvPicPr preferRelativeResize="0"/>
            <p:nvPr/>
          </p:nvPicPr>
          <p:blipFill rotWithShape="1">
            <a:blip r:embed="rId5">
              <a:alphaModFix/>
            </a:blip>
            <a:srcRect r="5093"/>
            <a:stretch/>
          </p:blipFill>
          <p:spPr>
            <a:xfrm rot="5400000">
              <a:off x="5706470" y="6173526"/>
              <a:ext cx="758952" cy="606425"/>
            </a:xfrm>
            <a:prstGeom prst="rect">
              <a:avLst/>
            </a:prstGeom>
            <a:noFill/>
            <a:ln>
              <a:noFill/>
            </a:ln>
          </p:spPr>
        </p:pic>
      </p:grpSp>
      <p:cxnSp>
        <p:nvCxnSpPr>
          <p:cNvPr id="282" name="Google Shape;282;p4"/>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83" name="Google Shape;283;p4"/>
          <p:cNvSpPr/>
          <p:nvPr/>
        </p:nvSpPr>
        <p:spPr>
          <a:xfrm>
            <a:off x="0" y="0"/>
            <a:ext cx="12188825"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284" name="Google Shape;284;p4"/>
          <p:cNvGrpSpPr/>
          <p:nvPr/>
        </p:nvGrpSpPr>
        <p:grpSpPr>
          <a:xfrm>
            <a:off x="-521109" y="-422786"/>
            <a:ext cx="13244052" cy="7698657"/>
            <a:chOff x="0" y="0"/>
            <a:chExt cx="12188825" cy="6856215"/>
          </a:xfrm>
        </p:grpSpPr>
        <p:pic>
          <p:nvPicPr>
            <p:cNvPr id="285" name="Google Shape;285;p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86" name="Google Shape;286;p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287" name="Google Shape;287;p4"/>
            <p:cNvPicPr preferRelativeResize="0"/>
            <p:nvPr/>
          </p:nvPicPr>
          <p:blipFill rotWithShape="1">
            <a:blip r:embed="rId5">
              <a:alphaModFix/>
            </a:blip>
            <a:srcRect r="5093"/>
            <a:stretch/>
          </p:blipFill>
          <p:spPr>
            <a:xfrm rot="5400000">
              <a:off x="5706471" y="76265"/>
              <a:ext cx="758952" cy="606425"/>
            </a:xfrm>
            <a:prstGeom prst="rect">
              <a:avLst/>
            </a:prstGeom>
            <a:noFill/>
            <a:ln>
              <a:noFill/>
            </a:ln>
          </p:spPr>
        </p:pic>
        <p:pic>
          <p:nvPicPr>
            <p:cNvPr id="288" name="Google Shape;288;p4"/>
            <p:cNvPicPr preferRelativeResize="0"/>
            <p:nvPr/>
          </p:nvPicPr>
          <p:blipFill rotWithShape="1">
            <a:blip r:embed="rId5">
              <a:alphaModFix/>
            </a:blip>
            <a:srcRect r="5093"/>
            <a:stretch/>
          </p:blipFill>
          <p:spPr>
            <a:xfrm rot="5400000">
              <a:off x="5706470" y="6173526"/>
              <a:ext cx="758952" cy="606425"/>
            </a:xfrm>
            <a:prstGeom prst="rect">
              <a:avLst/>
            </a:prstGeom>
            <a:noFill/>
            <a:ln>
              <a:noFill/>
            </a:ln>
          </p:spPr>
        </p:pic>
      </p:grpSp>
      <p:sp>
        <p:nvSpPr>
          <p:cNvPr id="289" name="Google Shape;289;p4"/>
          <p:cNvSpPr txBox="1">
            <a:spLocks noGrp="1"/>
          </p:cNvSpPr>
          <p:nvPr>
            <p:ph type="title"/>
          </p:nvPr>
        </p:nvSpPr>
        <p:spPr>
          <a:xfrm>
            <a:off x="1295402" y="758954"/>
            <a:ext cx="9601196" cy="117452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US">
                <a:solidFill>
                  <a:srgbClr val="262626"/>
                </a:solidFill>
              </a:rPr>
              <a:t>Data Description</a:t>
            </a:r>
            <a:endParaRPr/>
          </a:p>
        </p:txBody>
      </p:sp>
      <p:sp>
        <p:nvSpPr>
          <p:cNvPr id="290" name="Google Shape;290;p4"/>
          <p:cNvSpPr/>
          <p:nvPr/>
        </p:nvSpPr>
        <p:spPr>
          <a:xfrm>
            <a:off x="353961" y="2251587"/>
            <a:ext cx="5428772" cy="345112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a:solidFill>
                  <a:srgbClr val="000000"/>
                </a:solidFill>
                <a:latin typeface="Garamond"/>
                <a:ea typeface="Garamond"/>
                <a:cs typeface="Garamond"/>
                <a:sym typeface="Garamond"/>
              </a:rPr>
              <a:t>The csv file contains 4 columns:</a:t>
            </a:r>
            <a:endParaRPr sz="1400" i="0" u="none" strike="noStrike" cap="none">
              <a:solidFill>
                <a:srgbClr val="000000"/>
              </a:solidFill>
              <a:latin typeface="Garamond"/>
              <a:ea typeface="Garamond"/>
              <a:cs typeface="Garamond"/>
              <a:sym typeface="Garamond"/>
            </a:endParaRPr>
          </a:p>
          <a:p>
            <a:pPr marL="0" marR="0" lvl="0" indent="0" algn="l" rtl="0">
              <a:lnSpc>
                <a:spcPct val="100000"/>
              </a:lnSpc>
              <a:spcBef>
                <a:spcPts val="600"/>
              </a:spcBef>
              <a:spcAft>
                <a:spcPts val="0"/>
              </a:spcAft>
              <a:buClr>
                <a:srgbClr val="000000"/>
              </a:buClr>
              <a:buSzPts val="2000"/>
              <a:buFont typeface="Arial"/>
              <a:buNone/>
            </a:pPr>
            <a:r>
              <a:rPr lang="en-US" sz="2000" b="1" i="0" u="none" strike="noStrike" cap="none">
                <a:solidFill>
                  <a:schemeClr val="accent1"/>
                </a:solidFill>
                <a:latin typeface="Garamond"/>
                <a:ea typeface="Garamond"/>
                <a:cs typeface="Garamond"/>
                <a:sym typeface="Garamond"/>
              </a:rPr>
              <a:t>Resume_str: </a:t>
            </a:r>
            <a:r>
              <a:rPr lang="en-US" sz="2000" i="0" u="none" strike="noStrike" cap="none">
                <a:solidFill>
                  <a:schemeClr val="dk1"/>
                </a:solidFill>
                <a:latin typeface="Garamond"/>
                <a:ea typeface="Garamond"/>
                <a:cs typeface="Garamond"/>
                <a:sym typeface="Garamond"/>
              </a:rPr>
              <a:t>Contains the resume content in plain text format.</a:t>
            </a:r>
            <a:endParaRPr sz="1400" i="0" u="none" strike="noStrike" cap="none">
              <a:solidFill>
                <a:srgbClr val="000000"/>
              </a:solidFill>
              <a:latin typeface="Garamond"/>
              <a:ea typeface="Garamond"/>
              <a:cs typeface="Garamond"/>
              <a:sym typeface="Garamond"/>
            </a:endParaRPr>
          </a:p>
          <a:p>
            <a:pPr marL="0" marR="0" lvl="0" indent="0" algn="l" rtl="0">
              <a:lnSpc>
                <a:spcPct val="100000"/>
              </a:lnSpc>
              <a:spcBef>
                <a:spcPts val="600"/>
              </a:spcBef>
              <a:spcAft>
                <a:spcPts val="0"/>
              </a:spcAft>
              <a:buClr>
                <a:srgbClr val="000000"/>
              </a:buClr>
              <a:buSzPts val="2000"/>
              <a:buFont typeface="Arial"/>
              <a:buNone/>
            </a:pPr>
            <a:r>
              <a:rPr lang="en-US" sz="2000" b="1" i="0" u="none" strike="noStrike" cap="none">
                <a:solidFill>
                  <a:schemeClr val="accent1"/>
                </a:solidFill>
                <a:latin typeface="Garamond"/>
                <a:ea typeface="Garamond"/>
                <a:cs typeface="Garamond"/>
                <a:sym typeface="Garamond"/>
              </a:rPr>
              <a:t>ID: </a:t>
            </a:r>
            <a:r>
              <a:rPr lang="en-US" sz="2000" i="0" u="none" strike="noStrike" cap="none">
                <a:solidFill>
                  <a:schemeClr val="dk1"/>
                </a:solidFill>
                <a:latin typeface="Garamond"/>
                <a:ea typeface="Garamond"/>
                <a:cs typeface="Garamond"/>
                <a:sym typeface="Garamond"/>
              </a:rPr>
              <a:t>Unique identifier for each resume, also serving as the filename.</a:t>
            </a:r>
            <a:endParaRPr sz="1400" i="0" u="none" strike="noStrike" cap="none">
              <a:solidFill>
                <a:srgbClr val="000000"/>
              </a:solidFill>
              <a:latin typeface="Garamond"/>
              <a:ea typeface="Garamond"/>
              <a:cs typeface="Garamond"/>
              <a:sym typeface="Garamond"/>
            </a:endParaRPr>
          </a:p>
          <a:p>
            <a:pPr marL="0" marR="0" lvl="0" indent="0" algn="l" rtl="0">
              <a:lnSpc>
                <a:spcPct val="100000"/>
              </a:lnSpc>
              <a:spcBef>
                <a:spcPts val="600"/>
              </a:spcBef>
              <a:spcAft>
                <a:spcPts val="0"/>
              </a:spcAft>
              <a:buClr>
                <a:srgbClr val="000000"/>
              </a:buClr>
              <a:buSzPts val="2000"/>
              <a:buFont typeface="Arial"/>
              <a:buNone/>
            </a:pPr>
            <a:r>
              <a:rPr lang="en-US" sz="2000" b="1" i="0" u="none" strike="noStrike" cap="none">
                <a:solidFill>
                  <a:schemeClr val="accent1"/>
                </a:solidFill>
                <a:latin typeface="Garamond"/>
                <a:ea typeface="Garamond"/>
                <a:cs typeface="Garamond"/>
                <a:sym typeface="Garamond"/>
              </a:rPr>
              <a:t>Resume_html: </a:t>
            </a:r>
            <a:r>
              <a:rPr lang="en-US" sz="2000" i="0" u="none" strike="noStrike" cap="none">
                <a:solidFill>
                  <a:schemeClr val="dk1"/>
                </a:solidFill>
                <a:latin typeface="Garamond"/>
                <a:ea typeface="Garamond"/>
                <a:cs typeface="Garamond"/>
                <a:sym typeface="Garamond"/>
              </a:rPr>
              <a:t>HTML format of the resume, obtained from web scraping.</a:t>
            </a:r>
            <a:endParaRPr sz="1400" i="0" u="none" strike="noStrike" cap="none">
              <a:solidFill>
                <a:srgbClr val="000000"/>
              </a:solidFill>
              <a:latin typeface="Garamond"/>
              <a:ea typeface="Garamond"/>
              <a:cs typeface="Garamond"/>
              <a:sym typeface="Garamond"/>
            </a:endParaRPr>
          </a:p>
          <a:p>
            <a:pPr marL="0" marR="0" lvl="0" indent="0" algn="l" rtl="0">
              <a:lnSpc>
                <a:spcPct val="100000"/>
              </a:lnSpc>
              <a:spcBef>
                <a:spcPts val="600"/>
              </a:spcBef>
              <a:spcAft>
                <a:spcPts val="0"/>
              </a:spcAft>
              <a:buClr>
                <a:srgbClr val="000000"/>
              </a:buClr>
              <a:buSzPts val="2000"/>
              <a:buFont typeface="Arial"/>
              <a:buNone/>
            </a:pPr>
            <a:r>
              <a:rPr lang="en-US" sz="2000" b="1" i="0" u="none" strike="noStrike" cap="none">
                <a:solidFill>
                  <a:schemeClr val="accent1"/>
                </a:solidFill>
                <a:latin typeface="Garamond"/>
                <a:ea typeface="Garamond"/>
                <a:cs typeface="Garamond"/>
                <a:sym typeface="Garamond"/>
              </a:rPr>
              <a:t>Category: </a:t>
            </a:r>
            <a:r>
              <a:rPr lang="en-US" sz="2000" i="0" u="none" strike="noStrike" cap="none">
                <a:solidFill>
                  <a:schemeClr val="dk1"/>
                </a:solidFill>
                <a:latin typeface="Garamond"/>
                <a:ea typeface="Garamond"/>
                <a:cs typeface="Garamond"/>
                <a:sym typeface="Garamond"/>
              </a:rPr>
              <a:t>Job category for the resume, including HR, IT, Education, Legal, and more.</a:t>
            </a:r>
            <a:endParaRPr sz="2400" i="0" u="none" strike="noStrike" cap="none">
              <a:solidFill>
                <a:schemeClr val="dk1"/>
              </a:solidFill>
              <a:latin typeface="Garamond"/>
              <a:ea typeface="Garamond"/>
              <a:cs typeface="Garamond"/>
              <a:sym typeface="Garamond"/>
            </a:endParaRPr>
          </a:p>
        </p:txBody>
      </p:sp>
      <p:sp>
        <p:nvSpPr>
          <p:cNvPr id="291" name="Google Shape;291;p4"/>
          <p:cNvSpPr txBox="1"/>
          <p:nvPr/>
        </p:nvSpPr>
        <p:spPr>
          <a:xfrm>
            <a:off x="1396169" y="5682258"/>
            <a:ext cx="995102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Garamond"/>
                <a:ea typeface="Garamond"/>
                <a:cs typeface="Garamond"/>
                <a:sym typeface="Garamond"/>
              </a:rPr>
              <a:t>Data Source: </a:t>
            </a:r>
            <a:r>
              <a:rPr lang="en-US" sz="1600" b="1" i="0" u="sng" strike="noStrike" cap="none">
                <a:solidFill>
                  <a:srgbClr val="1155CC"/>
                </a:solidFill>
                <a:latin typeface="Garamond"/>
                <a:ea typeface="Garamond"/>
                <a:cs typeface="Garamond"/>
                <a:sym typeface="Garamond"/>
                <a:hlinkClick r:id="rId6">
                  <a:extLst>
                    <a:ext uri="{A12FA001-AC4F-418D-AE19-62706E023703}">
                      <ahyp:hlinkClr xmlns:ahyp="http://schemas.microsoft.com/office/drawing/2018/hyperlinkcolor" val="tx"/>
                    </a:ext>
                  </a:extLst>
                </a:hlinkClick>
              </a:rPr>
              <a:t>https://www.kaggle.com/datasets/snehaanbhawal/resume-dataset</a:t>
            </a:r>
            <a:endParaRPr sz="1600" b="1" i="0" u="none" strike="noStrike" cap="none">
              <a:solidFill>
                <a:srgbClr val="000000"/>
              </a:solidFill>
              <a:latin typeface="Garamond"/>
              <a:ea typeface="Garamond"/>
              <a:cs typeface="Garamond"/>
              <a:sym typeface="Garamond"/>
            </a:endParaRPr>
          </a:p>
        </p:txBody>
      </p:sp>
      <p:sp>
        <p:nvSpPr>
          <p:cNvPr id="292" name="Google Shape;292;p4"/>
          <p:cNvSpPr txBox="1"/>
          <p:nvPr/>
        </p:nvSpPr>
        <p:spPr>
          <a:xfrm>
            <a:off x="425710" y="1543573"/>
            <a:ext cx="995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i="0" u="none" strike="noStrike" cap="none">
                <a:solidFill>
                  <a:srgbClr val="000000"/>
                </a:solidFill>
                <a:latin typeface="Garamond"/>
                <a:ea typeface="Garamond"/>
                <a:cs typeface="Garamond"/>
                <a:sym typeface="Garamond"/>
              </a:rPr>
              <a:t>The dataset comprises over </a:t>
            </a:r>
            <a:r>
              <a:rPr lang="en-US" sz="2000" b="1" i="0" u="none" strike="noStrike" cap="none">
                <a:solidFill>
                  <a:schemeClr val="accent1"/>
                </a:solidFill>
                <a:latin typeface="Garamond"/>
                <a:ea typeface="Garamond"/>
                <a:cs typeface="Garamond"/>
                <a:sym typeface="Garamond"/>
              </a:rPr>
              <a:t>2400 resumes </a:t>
            </a:r>
            <a:r>
              <a:rPr lang="en-US" sz="2000" i="0" u="none" strike="noStrike" cap="none">
                <a:solidFill>
                  <a:srgbClr val="000000"/>
                </a:solidFill>
                <a:latin typeface="Garamond"/>
                <a:ea typeface="Garamond"/>
                <a:cs typeface="Garamond"/>
                <a:sym typeface="Garamond"/>
              </a:rPr>
              <a:t>sourced from livecareer.com, a reputable career resource platform.</a:t>
            </a:r>
            <a:endParaRPr sz="1400" i="0" u="none" strike="noStrike" cap="none">
              <a:solidFill>
                <a:srgbClr val="000000"/>
              </a:solidFill>
              <a:latin typeface="Garamond"/>
              <a:ea typeface="Garamond"/>
              <a:cs typeface="Garamond"/>
              <a:sym typeface="Garamond"/>
            </a:endParaRPr>
          </a:p>
        </p:txBody>
      </p:sp>
      <p:pic>
        <p:nvPicPr>
          <p:cNvPr id="293" name="Google Shape;293;p4"/>
          <p:cNvPicPr preferRelativeResize="0"/>
          <p:nvPr/>
        </p:nvPicPr>
        <p:blipFill rotWithShape="1">
          <a:blip r:embed="rId7">
            <a:alphaModFix/>
          </a:blip>
          <a:srcRect/>
          <a:stretch/>
        </p:blipFill>
        <p:spPr>
          <a:xfrm>
            <a:off x="5839657" y="2081052"/>
            <a:ext cx="5571821" cy="3557440"/>
          </a:xfrm>
          <a:prstGeom prst="rect">
            <a:avLst/>
          </a:prstGeom>
          <a:noFill/>
          <a:ln w="38100" cap="flat" cmpd="sng">
            <a:solidFill>
              <a:schemeClr val="dk1"/>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FA5354F8-5042-7E0F-6510-D57022D8C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4</a:t>
            </a:fld>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grpSp>
        <p:nvGrpSpPr>
          <p:cNvPr id="298" name="Google Shape;298;p28"/>
          <p:cNvGrpSpPr/>
          <p:nvPr/>
        </p:nvGrpSpPr>
        <p:grpSpPr>
          <a:xfrm>
            <a:off x="0" y="0"/>
            <a:ext cx="12188825" cy="6856215"/>
            <a:chOff x="0" y="0"/>
            <a:chExt cx="12188825" cy="6856215"/>
          </a:xfrm>
        </p:grpSpPr>
        <p:pic>
          <p:nvPicPr>
            <p:cNvPr id="299" name="Google Shape;299;p28"/>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00" name="Google Shape;300;p28"/>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01" name="Google Shape;301;p28"/>
            <p:cNvPicPr preferRelativeResize="0"/>
            <p:nvPr/>
          </p:nvPicPr>
          <p:blipFill rotWithShape="1">
            <a:blip r:embed="rId5">
              <a:alphaModFix/>
            </a:blip>
            <a:srcRect r="5093"/>
            <a:stretch/>
          </p:blipFill>
          <p:spPr>
            <a:xfrm rot="5400000">
              <a:off x="5706471" y="76265"/>
              <a:ext cx="758952" cy="606425"/>
            </a:xfrm>
            <a:prstGeom prst="rect">
              <a:avLst/>
            </a:prstGeom>
            <a:noFill/>
            <a:ln>
              <a:noFill/>
            </a:ln>
          </p:spPr>
        </p:pic>
        <p:pic>
          <p:nvPicPr>
            <p:cNvPr id="302" name="Google Shape;302;p28"/>
            <p:cNvPicPr preferRelativeResize="0"/>
            <p:nvPr/>
          </p:nvPicPr>
          <p:blipFill rotWithShape="1">
            <a:blip r:embed="rId5">
              <a:alphaModFix/>
            </a:blip>
            <a:srcRect r="5093"/>
            <a:stretch/>
          </p:blipFill>
          <p:spPr>
            <a:xfrm rot="5400000">
              <a:off x="5706470" y="6173526"/>
              <a:ext cx="758952" cy="606425"/>
            </a:xfrm>
            <a:prstGeom prst="rect">
              <a:avLst/>
            </a:prstGeom>
            <a:noFill/>
            <a:ln>
              <a:noFill/>
            </a:ln>
          </p:spPr>
        </p:pic>
      </p:grpSp>
      <p:cxnSp>
        <p:nvCxnSpPr>
          <p:cNvPr id="303" name="Google Shape;303;p28"/>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04" name="Google Shape;304;p28"/>
          <p:cNvSpPr/>
          <p:nvPr/>
        </p:nvSpPr>
        <p:spPr>
          <a:xfrm>
            <a:off x="0" y="0"/>
            <a:ext cx="12188825"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305" name="Google Shape;305;p28"/>
          <p:cNvGrpSpPr/>
          <p:nvPr/>
        </p:nvGrpSpPr>
        <p:grpSpPr>
          <a:xfrm>
            <a:off x="-546129" y="-590486"/>
            <a:ext cx="13291914" cy="7619997"/>
            <a:chOff x="0" y="0"/>
            <a:chExt cx="12188825" cy="6856215"/>
          </a:xfrm>
        </p:grpSpPr>
        <p:pic>
          <p:nvPicPr>
            <p:cNvPr id="306" name="Google Shape;306;p28"/>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07" name="Google Shape;307;p28"/>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08" name="Google Shape;308;p28"/>
            <p:cNvPicPr preferRelativeResize="0"/>
            <p:nvPr/>
          </p:nvPicPr>
          <p:blipFill rotWithShape="1">
            <a:blip r:embed="rId5">
              <a:alphaModFix/>
            </a:blip>
            <a:srcRect r="5093"/>
            <a:stretch/>
          </p:blipFill>
          <p:spPr>
            <a:xfrm rot="5400000">
              <a:off x="5706471" y="76265"/>
              <a:ext cx="758952" cy="606425"/>
            </a:xfrm>
            <a:prstGeom prst="rect">
              <a:avLst/>
            </a:prstGeom>
            <a:noFill/>
            <a:ln>
              <a:noFill/>
            </a:ln>
          </p:spPr>
        </p:pic>
        <p:pic>
          <p:nvPicPr>
            <p:cNvPr id="309" name="Google Shape;309;p28"/>
            <p:cNvPicPr preferRelativeResize="0"/>
            <p:nvPr/>
          </p:nvPicPr>
          <p:blipFill rotWithShape="1">
            <a:blip r:embed="rId5">
              <a:alphaModFix/>
            </a:blip>
            <a:srcRect r="5093"/>
            <a:stretch/>
          </p:blipFill>
          <p:spPr>
            <a:xfrm rot="5400000">
              <a:off x="5706470" y="6173526"/>
              <a:ext cx="758952" cy="606425"/>
            </a:xfrm>
            <a:prstGeom prst="rect">
              <a:avLst/>
            </a:prstGeom>
            <a:noFill/>
            <a:ln>
              <a:noFill/>
            </a:ln>
          </p:spPr>
        </p:pic>
      </p:grpSp>
      <p:sp>
        <p:nvSpPr>
          <p:cNvPr id="310" name="Google Shape;310;p28"/>
          <p:cNvSpPr txBox="1">
            <a:spLocks noGrp="1"/>
          </p:cNvSpPr>
          <p:nvPr>
            <p:ph type="title"/>
          </p:nvPr>
        </p:nvSpPr>
        <p:spPr>
          <a:xfrm>
            <a:off x="1295402" y="550354"/>
            <a:ext cx="9601200" cy="1174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US" dirty="0"/>
              <a:t>Data Preprocessing</a:t>
            </a:r>
            <a:endParaRPr dirty="0"/>
          </a:p>
        </p:txBody>
      </p:sp>
      <p:sp>
        <p:nvSpPr>
          <p:cNvPr id="311" name="Google Shape;311;p28"/>
          <p:cNvSpPr/>
          <p:nvPr/>
        </p:nvSpPr>
        <p:spPr>
          <a:xfrm>
            <a:off x="967541" y="1743480"/>
            <a:ext cx="4255800" cy="4095300"/>
          </a:xfrm>
          <a:prstGeom prst="rect">
            <a:avLst/>
          </a:prstGeom>
          <a:noFill/>
          <a:ln>
            <a:noFill/>
          </a:ln>
        </p:spPr>
        <p:txBody>
          <a:bodyPr spcFirstLastPara="1" wrap="square" lIns="91425" tIns="45700" rIns="91425" bIns="45700" anchor="t" anchorCtr="0">
            <a:normAutofit/>
          </a:bodyPr>
          <a:lstStyle/>
          <a:p>
            <a:pPr marL="152400" marR="0" lvl="0" indent="0" algn="l" rtl="0">
              <a:lnSpc>
                <a:spcPct val="105000"/>
              </a:lnSpc>
              <a:spcBef>
                <a:spcPts val="1500"/>
              </a:spcBef>
              <a:spcAft>
                <a:spcPts val="0"/>
              </a:spcAft>
              <a:buClr>
                <a:schemeClr val="dk1"/>
              </a:buClr>
              <a:buSzPts val="1200"/>
              <a:buFont typeface="Arial"/>
              <a:buNone/>
            </a:pPr>
            <a:r>
              <a:rPr lang="en-US" sz="2000" b="1" i="0" u="none" strike="noStrike" cap="none">
                <a:solidFill>
                  <a:schemeClr val="accent2"/>
                </a:solidFill>
                <a:latin typeface="Garamond"/>
                <a:ea typeface="Garamond"/>
                <a:cs typeface="Garamond"/>
                <a:sym typeface="Garamond"/>
              </a:rPr>
              <a:t>Null &amp; Missing Values: </a:t>
            </a:r>
            <a:r>
              <a:rPr lang="en-US" sz="2000" i="0" u="none" strike="noStrike" cap="none">
                <a:solidFill>
                  <a:schemeClr val="dk1"/>
                </a:solidFill>
                <a:latin typeface="Garamond"/>
                <a:ea typeface="Garamond"/>
                <a:cs typeface="Garamond"/>
                <a:sym typeface="Garamond"/>
              </a:rPr>
              <a:t>Identified and rectified nulls using Python </a:t>
            </a:r>
            <a:r>
              <a:rPr lang="en-US" sz="2000" i="0" u="none" strike="noStrike" cap="none">
                <a:solidFill>
                  <a:srgbClr val="188038"/>
                </a:solidFill>
                <a:latin typeface="Garamond"/>
                <a:ea typeface="Garamond"/>
                <a:cs typeface="Garamond"/>
                <a:sym typeface="Garamond"/>
              </a:rPr>
              <a:t>pandas</a:t>
            </a:r>
            <a:r>
              <a:rPr lang="en-US" sz="2000" i="0" u="none" strike="noStrike" cap="none">
                <a:solidFill>
                  <a:schemeClr val="dk1"/>
                </a:solidFill>
                <a:latin typeface="Garamond"/>
                <a:ea typeface="Garamond"/>
                <a:cs typeface="Garamond"/>
                <a:sym typeface="Garamond"/>
              </a:rPr>
              <a:t>, improving data accuracy.</a:t>
            </a:r>
            <a:endParaRPr sz="1400" i="0" u="none" strike="noStrike" cap="none">
              <a:solidFill>
                <a:srgbClr val="000000"/>
              </a:solidFill>
              <a:latin typeface="Garamond"/>
              <a:ea typeface="Garamond"/>
              <a:cs typeface="Garamond"/>
              <a:sym typeface="Garamond"/>
            </a:endParaRPr>
          </a:p>
          <a:p>
            <a:pPr marL="152400" marR="0" lvl="0" indent="0" algn="l" rtl="0">
              <a:lnSpc>
                <a:spcPct val="105000"/>
              </a:lnSpc>
              <a:spcBef>
                <a:spcPts val="0"/>
              </a:spcBef>
              <a:spcAft>
                <a:spcPts val="0"/>
              </a:spcAft>
              <a:buClr>
                <a:schemeClr val="dk1"/>
              </a:buClr>
              <a:buSzPts val="1200"/>
              <a:buFont typeface="Arial"/>
              <a:buNone/>
            </a:pPr>
            <a:r>
              <a:rPr lang="en-US" sz="2000" b="1" i="0" u="none" strike="noStrike" cap="none">
                <a:solidFill>
                  <a:schemeClr val="accent2"/>
                </a:solidFill>
                <a:latin typeface="Garamond"/>
                <a:ea typeface="Garamond"/>
                <a:cs typeface="Garamond"/>
                <a:sym typeface="Garamond"/>
              </a:rPr>
              <a:t>Column Cleanup: </a:t>
            </a:r>
            <a:r>
              <a:rPr lang="en-US" sz="2000" i="0" u="none" strike="noStrike" cap="none">
                <a:solidFill>
                  <a:schemeClr val="dk1"/>
                </a:solidFill>
                <a:latin typeface="Garamond"/>
                <a:ea typeface="Garamond"/>
                <a:cs typeface="Garamond"/>
                <a:sym typeface="Garamond"/>
              </a:rPr>
              <a:t>Dropped the irrelevant 'Resume_html' column to streamline our dataset.</a:t>
            </a:r>
            <a:endParaRPr sz="1400" i="0" u="none" strike="noStrike" cap="none">
              <a:solidFill>
                <a:srgbClr val="000000"/>
              </a:solidFill>
              <a:latin typeface="Garamond"/>
              <a:ea typeface="Garamond"/>
              <a:cs typeface="Garamond"/>
              <a:sym typeface="Garamond"/>
            </a:endParaRPr>
          </a:p>
          <a:p>
            <a:pPr marL="152400" marR="0" lvl="0" indent="0" algn="l" rtl="0">
              <a:lnSpc>
                <a:spcPct val="105000"/>
              </a:lnSpc>
              <a:spcBef>
                <a:spcPts val="0"/>
              </a:spcBef>
              <a:spcAft>
                <a:spcPts val="0"/>
              </a:spcAft>
              <a:buClr>
                <a:schemeClr val="dk1"/>
              </a:buClr>
              <a:buSzPts val="1200"/>
              <a:buFont typeface="Arial"/>
              <a:buNone/>
            </a:pPr>
            <a:r>
              <a:rPr lang="en-US" sz="2000" b="1" i="0" u="none" strike="noStrike" cap="none">
                <a:solidFill>
                  <a:schemeClr val="accent2"/>
                </a:solidFill>
                <a:latin typeface="Garamond"/>
                <a:ea typeface="Garamond"/>
                <a:cs typeface="Garamond"/>
                <a:sym typeface="Garamond"/>
              </a:rPr>
              <a:t>Special Character Handling: </a:t>
            </a:r>
            <a:r>
              <a:rPr lang="en-US" sz="2000" i="0" u="none" strike="noStrike" cap="none">
                <a:solidFill>
                  <a:schemeClr val="dk1"/>
                </a:solidFill>
                <a:latin typeface="Garamond"/>
                <a:ea typeface="Garamond"/>
                <a:cs typeface="Garamond"/>
                <a:sym typeface="Garamond"/>
              </a:rPr>
              <a:t>Employed Regular Expressions to remove non-essential characters in the Resume_str column, ensuring data quality.</a:t>
            </a:r>
            <a:endParaRPr sz="1400" i="0" u="none" strike="noStrike" cap="none">
              <a:solidFill>
                <a:srgbClr val="000000"/>
              </a:solidFill>
              <a:latin typeface="Garamond"/>
              <a:ea typeface="Garamond"/>
              <a:cs typeface="Garamond"/>
              <a:sym typeface="Garamond"/>
            </a:endParaRPr>
          </a:p>
          <a:p>
            <a:pPr marL="457200" marR="0" lvl="0" indent="0" algn="l" rtl="0">
              <a:lnSpc>
                <a:spcPct val="105000"/>
              </a:lnSpc>
              <a:spcBef>
                <a:spcPts val="1500"/>
              </a:spcBef>
              <a:spcAft>
                <a:spcPts val="0"/>
              </a:spcAft>
              <a:buClr>
                <a:srgbClr val="000000"/>
              </a:buClr>
              <a:buSzPts val="2000"/>
              <a:buFont typeface="Arial"/>
              <a:buNone/>
            </a:pPr>
            <a:endParaRPr sz="2000" i="0" u="none" strike="noStrike" cap="none">
              <a:solidFill>
                <a:schemeClr val="dk1"/>
              </a:solidFill>
              <a:latin typeface="Garamond"/>
              <a:ea typeface="Garamond"/>
              <a:cs typeface="Garamond"/>
              <a:sym typeface="Garamond"/>
            </a:endParaRPr>
          </a:p>
          <a:p>
            <a:pPr marL="0" marR="0" lvl="0" indent="0" algn="l" rtl="0">
              <a:lnSpc>
                <a:spcPct val="90000"/>
              </a:lnSpc>
              <a:spcBef>
                <a:spcPts val="1500"/>
              </a:spcBef>
              <a:spcAft>
                <a:spcPts val="600"/>
              </a:spcAft>
              <a:buClr>
                <a:srgbClr val="000000"/>
              </a:buClr>
              <a:buSzPts val="2000"/>
              <a:buFont typeface="Arial"/>
              <a:buNone/>
            </a:pPr>
            <a:endParaRPr sz="2000" i="0" u="none" strike="noStrike" cap="none">
              <a:solidFill>
                <a:srgbClr val="0F0F0F"/>
              </a:solidFill>
              <a:latin typeface="Garamond"/>
              <a:ea typeface="Garamond"/>
              <a:cs typeface="Garamond"/>
              <a:sym typeface="Garamond"/>
            </a:endParaRPr>
          </a:p>
        </p:txBody>
      </p:sp>
      <p:pic>
        <p:nvPicPr>
          <p:cNvPr id="312" name="Google Shape;312;p28"/>
          <p:cNvPicPr preferRelativeResize="0"/>
          <p:nvPr/>
        </p:nvPicPr>
        <p:blipFill rotWithShape="1">
          <a:blip r:embed="rId6">
            <a:alphaModFix/>
          </a:blip>
          <a:srcRect/>
          <a:stretch/>
        </p:blipFill>
        <p:spPr>
          <a:xfrm>
            <a:off x="5570718" y="1743471"/>
            <a:ext cx="5950930" cy="4314916"/>
          </a:xfrm>
          <a:prstGeom prst="rect">
            <a:avLst/>
          </a:prstGeom>
          <a:noFill/>
          <a:ln w="38100" cap="flat" cmpd="sng">
            <a:solidFill>
              <a:schemeClr val="dk1"/>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32B90A44-A8FE-79A9-CA5B-5DC034B17512}"/>
              </a:ext>
            </a:extLst>
          </p:cNvPr>
          <p:cNvSpPr>
            <a:spLocks noGrp="1"/>
          </p:cNvSpPr>
          <p:nvPr>
            <p:ph type="sldNum" idx="12"/>
          </p:nvPr>
        </p:nvSpPr>
        <p:spPr>
          <a:xfrm>
            <a:off x="10353905" y="6058387"/>
            <a:ext cx="542697" cy="279400"/>
          </a:xfrm>
        </p:spPr>
        <p:txBody>
          <a:bodyPr/>
          <a:lstStyle/>
          <a:p>
            <a:pPr marL="0" lvl="0" indent="0" algn="r" rtl="0">
              <a:spcBef>
                <a:spcPts val="0"/>
              </a:spcBef>
              <a:spcAft>
                <a:spcPts val="0"/>
              </a:spcAft>
              <a:buNone/>
            </a:pPr>
            <a:fld id="{00000000-1234-1234-1234-123412341234}" type="slidenum">
              <a:rPr lang="en-US" sz="1200" smtClean="0"/>
              <a:t>5</a:t>
            </a:fld>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grpSp>
        <p:nvGrpSpPr>
          <p:cNvPr id="317" name="Google Shape;317;g29fdb664e70_4_0"/>
          <p:cNvGrpSpPr/>
          <p:nvPr/>
        </p:nvGrpSpPr>
        <p:grpSpPr>
          <a:xfrm>
            <a:off x="0" y="0"/>
            <a:ext cx="12188827" cy="6856215"/>
            <a:chOff x="0" y="0"/>
            <a:chExt cx="12188827" cy="6856215"/>
          </a:xfrm>
        </p:grpSpPr>
        <p:pic>
          <p:nvPicPr>
            <p:cNvPr id="318" name="Google Shape;318;g29fdb664e70_4_0"/>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319" name="Google Shape;319;g29fdb664e70_4_0"/>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20" name="Google Shape;320;g29fdb664e70_4_0"/>
            <p:cNvPicPr preferRelativeResize="0"/>
            <p:nvPr/>
          </p:nvPicPr>
          <p:blipFill rotWithShape="1">
            <a:blip r:embed="rId5">
              <a:alphaModFix/>
            </a:blip>
            <a:srcRect r="5096"/>
            <a:stretch/>
          </p:blipFill>
          <p:spPr>
            <a:xfrm rot="5400000">
              <a:off x="5706471" y="76265"/>
              <a:ext cx="758952" cy="606425"/>
            </a:xfrm>
            <a:prstGeom prst="rect">
              <a:avLst/>
            </a:prstGeom>
            <a:noFill/>
            <a:ln>
              <a:noFill/>
            </a:ln>
          </p:spPr>
        </p:pic>
        <p:pic>
          <p:nvPicPr>
            <p:cNvPr id="321" name="Google Shape;321;g29fdb664e70_4_0"/>
            <p:cNvPicPr preferRelativeResize="0"/>
            <p:nvPr/>
          </p:nvPicPr>
          <p:blipFill rotWithShape="1">
            <a:blip r:embed="rId5">
              <a:alphaModFix/>
            </a:blip>
            <a:srcRect r="5096"/>
            <a:stretch/>
          </p:blipFill>
          <p:spPr>
            <a:xfrm rot="5400000">
              <a:off x="5706470" y="6173526"/>
              <a:ext cx="758952" cy="606425"/>
            </a:xfrm>
            <a:prstGeom prst="rect">
              <a:avLst/>
            </a:prstGeom>
            <a:noFill/>
            <a:ln>
              <a:noFill/>
            </a:ln>
          </p:spPr>
        </p:pic>
      </p:grpSp>
      <p:cxnSp>
        <p:nvCxnSpPr>
          <p:cNvPr id="322" name="Google Shape;322;g29fdb664e70_4_0"/>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323" name="Google Shape;323;g29fdb664e70_4_0"/>
          <p:cNvSpPr/>
          <p:nvPr/>
        </p:nvSpPr>
        <p:spPr>
          <a:xfrm>
            <a:off x="0" y="0"/>
            <a:ext cx="121887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324" name="Google Shape;324;g29fdb664e70_4_0"/>
          <p:cNvGrpSpPr/>
          <p:nvPr/>
        </p:nvGrpSpPr>
        <p:grpSpPr>
          <a:xfrm>
            <a:off x="-521109" y="-422786"/>
            <a:ext cx="13244380" cy="7698844"/>
            <a:chOff x="0" y="0"/>
            <a:chExt cx="12188827" cy="6856215"/>
          </a:xfrm>
        </p:grpSpPr>
        <p:pic>
          <p:nvPicPr>
            <p:cNvPr id="325" name="Google Shape;325;g29fdb664e70_4_0"/>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326" name="Google Shape;326;g29fdb664e70_4_0"/>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27" name="Google Shape;327;g29fdb664e70_4_0"/>
            <p:cNvPicPr preferRelativeResize="0"/>
            <p:nvPr/>
          </p:nvPicPr>
          <p:blipFill rotWithShape="1">
            <a:blip r:embed="rId5">
              <a:alphaModFix/>
            </a:blip>
            <a:srcRect r="5096"/>
            <a:stretch/>
          </p:blipFill>
          <p:spPr>
            <a:xfrm rot="5400000">
              <a:off x="5706471" y="76265"/>
              <a:ext cx="758952" cy="606425"/>
            </a:xfrm>
            <a:prstGeom prst="rect">
              <a:avLst/>
            </a:prstGeom>
            <a:noFill/>
            <a:ln>
              <a:noFill/>
            </a:ln>
          </p:spPr>
        </p:pic>
        <p:pic>
          <p:nvPicPr>
            <p:cNvPr id="328" name="Google Shape;328;g29fdb664e70_4_0"/>
            <p:cNvPicPr preferRelativeResize="0"/>
            <p:nvPr/>
          </p:nvPicPr>
          <p:blipFill rotWithShape="1">
            <a:blip r:embed="rId5">
              <a:alphaModFix/>
            </a:blip>
            <a:srcRect r="5096"/>
            <a:stretch/>
          </p:blipFill>
          <p:spPr>
            <a:xfrm rot="5400000">
              <a:off x="5706470" y="6173526"/>
              <a:ext cx="758952" cy="606425"/>
            </a:xfrm>
            <a:prstGeom prst="rect">
              <a:avLst/>
            </a:prstGeom>
            <a:noFill/>
            <a:ln>
              <a:noFill/>
            </a:ln>
          </p:spPr>
        </p:pic>
      </p:grpSp>
      <p:pic>
        <p:nvPicPr>
          <p:cNvPr id="329" name="Google Shape;329;g29fdb664e70_4_0"/>
          <p:cNvPicPr preferRelativeResize="0"/>
          <p:nvPr/>
        </p:nvPicPr>
        <p:blipFill rotWithShape="1">
          <a:blip r:embed="rId6">
            <a:alphaModFix/>
          </a:blip>
          <a:srcRect/>
          <a:stretch/>
        </p:blipFill>
        <p:spPr>
          <a:xfrm>
            <a:off x="452284" y="691176"/>
            <a:ext cx="11268085" cy="5666325"/>
          </a:xfrm>
          <a:prstGeom prst="rect">
            <a:avLst/>
          </a:prstGeom>
          <a:noFill/>
          <a:ln w="38100" cap="flat" cmpd="sng">
            <a:solidFill>
              <a:srgbClr val="000000"/>
            </a:solidFill>
            <a:prstDash val="solid"/>
            <a:round/>
            <a:headEnd type="none" w="sm" len="sm"/>
            <a:tailEnd type="none" w="sm" len="sm"/>
          </a:ln>
        </p:spPr>
      </p:pic>
      <p:sp>
        <p:nvSpPr>
          <p:cNvPr id="330" name="Google Shape;330;g29fdb664e70_4_0"/>
          <p:cNvSpPr txBox="1"/>
          <p:nvPr/>
        </p:nvSpPr>
        <p:spPr>
          <a:xfrm>
            <a:off x="481914" y="209155"/>
            <a:ext cx="32901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262626"/>
                </a:solidFill>
                <a:latin typeface="Garamond"/>
                <a:ea typeface="Garamond"/>
                <a:cs typeface="Garamond"/>
                <a:sym typeface="Garamond"/>
              </a:rPr>
              <a:t>Model 1:</a:t>
            </a:r>
            <a:endParaRPr sz="2400" b="1" dirty="0">
              <a:solidFill>
                <a:srgbClr val="262626"/>
              </a:solidFill>
              <a:latin typeface="Garamond"/>
              <a:ea typeface="Garamond"/>
              <a:cs typeface="Garamond"/>
              <a:sym typeface="Garamond"/>
            </a:endParaRPr>
          </a:p>
        </p:txBody>
      </p:sp>
      <p:sp>
        <p:nvSpPr>
          <p:cNvPr id="331" name="Google Shape;331;g29fdb664e70_4_0"/>
          <p:cNvSpPr txBox="1"/>
          <p:nvPr/>
        </p:nvSpPr>
        <p:spPr>
          <a:xfrm>
            <a:off x="310900" y="167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34D3CA65-F4CF-235B-9F80-E6E39F2152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6</a:t>
            </a:fld>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1"/>
          <p:cNvGrpSpPr/>
          <p:nvPr/>
        </p:nvGrpSpPr>
        <p:grpSpPr>
          <a:xfrm>
            <a:off x="0" y="0"/>
            <a:ext cx="12188825" cy="6856215"/>
            <a:chOff x="0" y="0"/>
            <a:chExt cx="12188825" cy="6856215"/>
          </a:xfrm>
        </p:grpSpPr>
        <p:pic>
          <p:nvPicPr>
            <p:cNvPr id="337" name="Google Shape;337;p1"/>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338" name="Google Shape;338;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39" name="Google Shape;339;p1"/>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340" name="Google Shape;340;p1"/>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cxnSp>
        <p:nvCxnSpPr>
          <p:cNvPr id="341" name="Google Shape;341;p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42" name="Google Shape;342;p1"/>
          <p:cNvSpPr/>
          <p:nvPr/>
        </p:nvSpPr>
        <p:spPr>
          <a:xfrm>
            <a:off x="0" y="0"/>
            <a:ext cx="12188825"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343" name="Google Shape;343;p1"/>
          <p:cNvGrpSpPr/>
          <p:nvPr/>
        </p:nvGrpSpPr>
        <p:grpSpPr>
          <a:xfrm>
            <a:off x="-527784" y="-566261"/>
            <a:ext cx="13244377" cy="7698843"/>
            <a:chOff x="0" y="0"/>
            <a:chExt cx="12188825" cy="6856215"/>
          </a:xfrm>
        </p:grpSpPr>
        <p:pic>
          <p:nvPicPr>
            <p:cNvPr id="344" name="Google Shape;344;p1"/>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345" name="Google Shape;345;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46" name="Google Shape;346;p1"/>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347" name="Google Shape;347;p1"/>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sp>
        <p:nvSpPr>
          <p:cNvPr id="348" name="Google Shape;348;p1"/>
          <p:cNvSpPr txBox="1">
            <a:spLocks noGrp="1"/>
          </p:cNvSpPr>
          <p:nvPr>
            <p:ph type="title"/>
          </p:nvPr>
        </p:nvSpPr>
        <p:spPr>
          <a:xfrm>
            <a:off x="979774" y="336809"/>
            <a:ext cx="10069200" cy="522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0000"/>
              </a:lnSpc>
              <a:spcBef>
                <a:spcPts val="0"/>
              </a:spcBef>
              <a:spcAft>
                <a:spcPts val="0"/>
              </a:spcAft>
              <a:buClr>
                <a:srgbClr val="262626"/>
              </a:buClr>
              <a:buSzPct val="70707"/>
              <a:buFont typeface="Garamond"/>
              <a:buNone/>
            </a:pPr>
            <a:r>
              <a:rPr lang="en-US" dirty="0"/>
              <a:t>Model Description </a:t>
            </a:r>
            <a:endParaRPr dirty="0"/>
          </a:p>
        </p:txBody>
      </p:sp>
      <p:sp>
        <p:nvSpPr>
          <p:cNvPr id="349" name="Google Shape;349;p1"/>
          <p:cNvSpPr txBox="1"/>
          <p:nvPr/>
        </p:nvSpPr>
        <p:spPr>
          <a:xfrm>
            <a:off x="368525" y="4874429"/>
            <a:ext cx="4605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chemeClr val="accent1"/>
                </a:solidFill>
                <a:latin typeface="Garamond"/>
                <a:ea typeface="Garamond"/>
                <a:cs typeface="Garamond"/>
                <a:sym typeface="Garamond"/>
              </a:rPr>
              <a:t>Data Partition:</a:t>
            </a:r>
            <a:endParaRPr sz="140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i="0" u="none" strike="noStrike" cap="none" dirty="0">
                <a:solidFill>
                  <a:schemeClr val="dk1"/>
                </a:solidFill>
                <a:latin typeface="Garamond"/>
                <a:ea typeface="Garamond"/>
                <a:cs typeface="Garamond"/>
                <a:sym typeface="Garamond"/>
              </a:rPr>
              <a:t>Train : 50,Validation:30,Test:20</a:t>
            </a:r>
            <a:endParaRPr sz="1800" i="0" u="none" strike="noStrike" cap="none" dirty="0">
              <a:solidFill>
                <a:schemeClr val="dk1"/>
              </a:solidFill>
              <a:latin typeface="Garamond"/>
              <a:ea typeface="Garamond"/>
              <a:cs typeface="Garamond"/>
              <a:sym typeface="Garamond"/>
            </a:endParaRPr>
          </a:p>
        </p:txBody>
      </p:sp>
      <p:pic>
        <p:nvPicPr>
          <p:cNvPr id="350" name="Google Shape;350;p1"/>
          <p:cNvPicPr preferRelativeResize="0"/>
          <p:nvPr/>
        </p:nvPicPr>
        <p:blipFill>
          <a:blip r:embed="rId6">
            <a:alphaModFix/>
          </a:blip>
          <a:stretch>
            <a:fillRect/>
          </a:stretch>
        </p:blipFill>
        <p:spPr>
          <a:xfrm>
            <a:off x="368525" y="1364212"/>
            <a:ext cx="5536175" cy="3235636"/>
          </a:xfrm>
          <a:prstGeom prst="rect">
            <a:avLst/>
          </a:prstGeom>
          <a:noFill/>
          <a:ln w="38100" cap="flat" cmpd="sng">
            <a:solidFill>
              <a:srgbClr val="000000"/>
            </a:solidFill>
            <a:prstDash val="solid"/>
            <a:miter lim="8000"/>
            <a:headEnd type="none" w="sm" len="sm"/>
            <a:tailEnd type="none" w="sm" len="sm"/>
          </a:ln>
        </p:spPr>
      </p:pic>
      <p:pic>
        <p:nvPicPr>
          <p:cNvPr id="351" name="Google Shape;351;p1"/>
          <p:cNvPicPr preferRelativeResize="0"/>
          <p:nvPr/>
        </p:nvPicPr>
        <p:blipFill>
          <a:blip r:embed="rId7">
            <a:alphaModFix/>
          </a:blip>
          <a:stretch>
            <a:fillRect/>
          </a:stretch>
        </p:blipFill>
        <p:spPr>
          <a:xfrm>
            <a:off x="9010000" y="758038"/>
            <a:ext cx="2842650" cy="5050250"/>
          </a:xfrm>
          <a:prstGeom prst="rect">
            <a:avLst/>
          </a:prstGeom>
          <a:noFill/>
          <a:ln w="38100" cap="flat" cmpd="sng">
            <a:solidFill>
              <a:srgbClr val="000000"/>
            </a:solidFill>
            <a:prstDash val="solid"/>
            <a:miter lim="8000"/>
            <a:headEnd type="none" w="sm" len="sm"/>
            <a:tailEnd type="none" w="sm" len="sm"/>
          </a:ln>
        </p:spPr>
      </p:pic>
      <p:sp>
        <p:nvSpPr>
          <p:cNvPr id="352" name="Google Shape;352;p1"/>
          <p:cNvSpPr txBox="1"/>
          <p:nvPr/>
        </p:nvSpPr>
        <p:spPr>
          <a:xfrm>
            <a:off x="6132400" y="967000"/>
            <a:ext cx="2807100" cy="48936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accent1"/>
                </a:solidFill>
                <a:latin typeface="Garamond"/>
                <a:ea typeface="Garamond"/>
                <a:cs typeface="Garamond"/>
                <a:sym typeface="Garamond"/>
              </a:rPr>
              <a:t>Text Filter: </a:t>
            </a:r>
            <a:endParaRPr sz="1800" b="1" dirty="0">
              <a:solidFill>
                <a:schemeClr val="accent1"/>
              </a:solidFill>
              <a:latin typeface="Garamond"/>
              <a:ea typeface="Garamond"/>
              <a:cs typeface="Garamond"/>
              <a:sym typeface="Garamond"/>
            </a:endParaRPr>
          </a:p>
          <a:p>
            <a:pPr marL="0" lvl="0" indent="0" algn="l" rtl="0">
              <a:spcBef>
                <a:spcPts val="0"/>
              </a:spcBef>
              <a:spcAft>
                <a:spcPts val="0"/>
              </a:spcAft>
              <a:buNone/>
            </a:pPr>
            <a:r>
              <a:rPr lang="en-US" sz="1800" u="sng" dirty="0">
                <a:solidFill>
                  <a:schemeClr val="dk1"/>
                </a:solidFill>
                <a:latin typeface="Garamond"/>
                <a:ea typeface="Garamond"/>
                <a:cs typeface="Garamond"/>
                <a:sym typeface="Garamond"/>
              </a:rPr>
              <a:t>Frequency Weight: </a:t>
            </a:r>
            <a:r>
              <a:rPr lang="en-US" sz="1800" dirty="0">
                <a:solidFill>
                  <a:schemeClr val="dk1"/>
                </a:solidFill>
                <a:latin typeface="Garamond"/>
                <a:ea typeface="Garamond"/>
                <a:cs typeface="Garamond"/>
                <a:sym typeface="Garamond"/>
              </a:rPr>
              <a:t>Log</a:t>
            </a:r>
            <a:endParaRPr dirty="0">
              <a:solidFill>
                <a:schemeClr val="dk1"/>
              </a:solidFill>
              <a:latin typeface="Garamond"/>
              <a:ea typeface="Garamond"/>
              <a:cs typeface="Garamond"/>
              <a:sym typeface="Garamond"/>
            </a:endParaRPr>
          </a:p>
          <a:p>
            <a:pPr marL="0" lvl="0" indent="0" algn="l" rtl="0">
              <a:spcBef>
                <a:spcPts val="0"/>
              </a:spcBef>
              <a:spcAft>
                <a:spcPts val="0"/>
              </a:spcAft>
              <a:buNone/>
            </a:pPr>
            <a:r>
              <a:rPr lang="en-US" sz="1800" dirty="0">
                <a:solidFill>
                  <a:schemeClr val="dk1"/>
                </a:solidFill>
                <a:latin typeface="Garamond"/>
                <a:ea typeface="Garamond"/>
                <a:cs typeface="Garamond"/>
                <a:sym typeface="Garamond"/>
              </a:rPr>
              <a:t>(As the Target variable is classified into different categories)</a:t>
            </a:r>
            <a:endParaRPr sz="1800" dirty="0">
              <a:solidFill>
                <a:schemeClr val="dk1"/>
              </a:solidFill>
              <a:latin typeface="Garamond"/>
              <a:ea typeface="Garamond"/>
              <a:cs typeface="Garamond"/>
              <a:sym typeface="Garamond"/>
            </a:endParaRPr>
          </a:p>
          <a:p>
            <a:pPr marL="0" lvl="0" indent="0" algn="l" rtl="0">
              <a:spcBef>
                <a:spcPts val="0"/>
              </a:spcBef>
              <a:spcAft>
                <a:spcPts val="0"/>
              </a:spcAft>
              <a:buNone/>
            </a:pPr>
            <a:r>
              <a:rPr lang="en-US" sz="1800" u="sng" dirty="0">
                <a:solidFill>
                  <a:schemeClr val="dk1"/>
                </a:solidFill>
                <a:latin typeface="Garamond"/>
                <a:ea typeface="Garamond"/>
                <a:cs typeface="Garamond"/>
                <a:sym typeface="Garamond"/>
              </a:rPr>
              <a:t>Term weight: </a:t>
            </a:r>
            <a:r>
              <a:rPr lang="en-US" sz="1800" dirty="0">
                <a:solidFill>
                  <a:schemeClr val="dk1"/>
                </a:solidFill>
                <a:latin typeface="Garamond"/>
                <a:ea typeface="Garamond"/>
                <a:cs typeface="Garamond"/>
                <a:sym typeface="Garamond"/>
              </a:rPr>
              <a:t>Mutual Information, Entropy, IDF, Default</a:t>
            </a:r>
          </a:p>
          <a:p>
            <a:pPr marL="0" lvl="0" indent="0" algn="l" rtl="0">
              <a:spcBef>
                <a:spcPts val="0"/>
              </a:spcBef>
              <a:spcAft>
                <a:spcPts val="0"/>
              </a:spcAft>
              <a:buNone/>
            </a:pPr>
            <a:endParaRPr lang="en-US" sz="1800" dirty="0">
              <a:solidFill>
                <a:schemeClr val="dk1"/>
              </a:solidFill>
              <a:latin typeface="Garamond"/>
              <a:ea typeface="Garamond"/>
              <a:cs typeface="Garamond"/>
              <a:sym typeface="Garamond"/>
            </a:endParaRPr>
          </a:p>
          <a:p>
            <a:pPr marL="0" lvl="0" indent="0" algn="l" rtl="0">
              <a:spcBef>
                <a:spcPts val="0"/>
              </a:spcBef>
              <a:spcAft>
                <a:spcPts val="0"/>
              </a:spcAft>
              <a:buNone/>
            </a:pPr>
            <a:endParaRPr lang="en-US" sz="1800" dirty="0">
              <a:solidFill>
                <a:schemeClr val="dk1"/>
              </a:solidFill>
              <a:latin typeface="Garamond"/>
              <a:ea typeface="Garamond"/>
              <a:cs typeface="Garamond"/>
              <a:sym typeface="Garamond"/>
            </a:endParaRPr>
          </a:p>
          <a:p>
            <a:pPr marL="0" lvl="0" indent="0" algn="l" rtl="0">
              <a:spcBef>
                <a:spcPts val="0"/>
              </a:spcBef>
              <a:spcAft>
                <a:spcPts val="0"/>
              </a:spcAft>
              <a:buNone/>
            </a:pPr>
            <a:endParaRPr lang="en-US" sz="1800" dirty="0">
              <a:solidFill>
                <a:schemeClr val="dk1"/>
              </a:solidFill>
              <a:latin typeface="Garamond"/>
              <a:ea typeface="Garamond"/>
              <a:cs typeface="Garamond"/>
              <a:sym typeface="Garamond"/>
            </a:endParaRPr>
          </a:p>
          <a:p>
            <a:pPr marL="0" lvl="0" indent="0" algn="l" rtl="0">
              <a:spcBef>
                <a:spcPts val="0"/>
              </a:spcBef>
              <a:spcAft>
                <a:spcPts val="0"/>
              </a:spcAft>
              <a:buNone/>
            </a:pPr>
            <a:endParaRPr lang="en-US" sz="1800" dirty="0">
              <a:solidFill>
                <a:schemeClr val="dk1"/>
              </a:solidFill>
              <a:latin typeface="Garamond"/>
              <a:ea typeface="Garamond"/>
              <a:cs typeface="Garamond"/>
              <a:sym typeface="Garamond"/>
            </a:endParaRPr>
          </a:p>
          <a:p>
            <a:pPr marL="0" lvl="0" indent="0" algn="l" rtl="0">
              <a:spcBef>
                <a:spcPts val="0"/>
              </a:spcBef>
              <a:spcAft>
                <a:spcPts val="0"/>
              </a:spcAft>
              <a:buNone/>
            </a:pPr>
            <a:endParaRPr lang="en-US" sz="1800" dirty="0">
              <a:solidFill>
                <a:schemeClr val="dk1"/>
              </a:solidFill>
              <a:latin typeface="Garamond"/>
              <a:ea typeface="Garamond"/>
              <a:cs typeface="Garamond"/>
              <a:sym typeface="Garamond"/>
            </a:endParaRPr>
          </a:p>
          <a:p>
            <a:pPr marL="0" lvl="0" indent="0" algn="l" rtl="0">
              <a:spcBef>
                <a:spcPts val="0"/>
              </a:spcBef>
              <a:spcAft>
                <a:spcPts val="0"/>
              </a:spcAft>
              <a:buNone/>
            </a:pPr>
            <a:endParaRPr sz="1800" dirty="0">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1800"/>
              <a:buFont typeface="Arial"/>
              <a:buNone/>
            </a:pPr>
            <a:r>
              <a:rPr lang="en-US" sz="1800" b="1" dirty="0">
                <a:solidFill>
                  <a:schemeClr val="accent1"/>
                </a:solidFill>
                <a:latin typeface="Garamond"/>
                <a:ea typeface="Garamond"/>
                <a:cs typeface="Garamond"/>
                <a:sym typeface="Garamond"/>
              </a:rPr>
              <a:t>Text Parsing: </a:t>
            </a:r>
            <a:endParaRPr dirty="0">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1800"/>
              <a:buFont typeface="Arial"/>
              <a:buNone/>
            </a:pPr>
            <a:r>
              <a:rPr lang="en-US" sz="1800" dirty="0">
                <a:solidFill>
                  <a:schemeClr val="dk1"/>
                </a:solidFill>
                <a:latin typeface="Garamond"/>
                <a:ea typeface="Garamond"/>
                <a:cs typeface="Garamond"/>
                <a:sym typeface="Garamond"/>
              </a:rPr>
              <a:t>Updated Stop List based on the data.</a:t>
            </a:r>
            <a:endParaRPr sz="1800" dirty="0">
              <a:solidFill>
                <a:schemeClr val="dk1"/>
              </a:solidFill>
              <a:latin typeface="Garamond"/>
              <a:ea typeface="Garamond"/>
              <a:cs typeface="Garamond"/>
              <a:sym typeface="Garamond"/>
            </a:endParaRPr>
          </a:p>
        </p:txBody>
      </p:sp>
      <p:sp>
        <p:nvSpPr>
          <p:cNvPr id="353" name="Google Shape;353;p1"/>
          <p:cNvSpPr txBox="1"/>
          <p:nvPr/>
        </p:nvSpPr>
        <p:spPr>
          <a:xfrm>
            <a:off x="368525" y="8594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accent1"/>
                </a:solidFill>
                <a:latin typeface="Garamond"/>
                <a:ea typeface="Garamond"/>
                <a:cs typeface="Garamond"/>
                <a:sym typeface="Garamond"/>
              </a:rPr>
              <a:t>File Import</a:t>
            </a:r>
            <a:endParaRPr/>
          </a:p>
        </p:txBody>
      </p:sp>
      <p:sp>
        <p:nvSpPr>
          <p:cNvPr id="354" name="Google Shape;354;p1"/>
          <p:cNvSpPr txBox="1"/>
          <p:nvPr/>
        </p:nvSpPr>
        <p:spPr>
          <a:xfrm>
            <a:off x="6061900" y="967000"/>
            <a:ext cx="27204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b="1">
              <a:solidFill>
                <a:schemeClr val="accent1"/>
              </a:solidFill>
              <a:latin typeface="Garamond"/>
              <a:ea typeface="Garamond"/>
              <a:cs typeface="Garamond"/>
              <a:sym typeface="Garamond"/>
            </a:endParaRPr>
          </a:p>
        </p:txBody>
      </p:sp>
      <p:sp>
        <p:nvSpPr>
          <p:cNvPr id="3" name="Slide Number Placeholder 2">
            <a:extLst>
              <a:ext uri="{FF2B5EF4-FFF2-40B4-BE49-F238E27FC236}">
                <a16:creationId xmlns:a16="http://schemas.microsoft.com/office/drawing/2014/main" id="{3CD11534-A0C1-277C-7445-284148C40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grpSp>
        <p:nvGrpSpPr>
          <p:cNvPr id="359" name="Google Shape;359;g29fdb664e70_4_22"/>
          <p:cNvGrpSpPr/>
          <p:nvPr/>
        </p:nvGrpSpPr>
        <p:grpSpPr>
          <a:xfrm>
            <a:off x="0" y="0"/>
            <a:ext cx="12188827" cy="6856215"/>
            <a:chOff x="0" y="0"/>
            <a:chExt cx="12188827" cy="6856215"/>
          </a:xfrm>
        </p:grpSpPr>
        <p:pic>
          <p:nvPicPr>
            <p:cNvPr id="360" name="Google Shape;360;g29fdb664e70_4_22"/>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361" name="Google Shape;361;g29fdb664e70_4_2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62" name="Google Shape;362;g29fdb664e70_4_22"/>
            <p:cNvPicPr preferRelativeResize="0"/>
            <p:nvPr/>
          </p:nvPicPr>
          <p:blipFill rotWithShape="1">
            <a:blip r:embed="rId5">
              <a:alphaModFix/>
            </a:blip>
            <a:srcRect r="5096"/>
            <a:stretch/>
          </p:blipFill>
          <p:spPr>
            <a:xfrm rot="5400000">
              <a:off x="5706471" y="76265"/>
              <a:ext cx="758952" cy="606425"/>
            </a:xfrm>
            <a:prstGeom prst="rect">
              <a:avLst/>
            </a:prstGeom>
            <a:noFill/>
            <a:ln>
              <a:noFill/>
            </a:ln>
          </p:spPr>
        </p:pic>
        <p:pic>
          <p:nvPicPr>
            <p:cNvPr id="363" name="Google Shape;363;g29fdb664e70_4_22"/>
            <p:cNvPicPr preferRelativeResize="0"/>
            <p:nvPr/>
          </p:nvPicPr>
          <p:blipFill rotWithShape="1">
            <a:blip r:embed="rId5">
              <a:alphaModFix/>
            </a:blip>
            <a:srcRect r="5096"/>
            <a:stretch/>
          </p:blipFill>
          <p:spPr>
            <a:xfrm rot="5400000">
              <a:off x="5706470" y="6173526"/>
              <a:ext cx="758952" cy="606425"/>
            </a:xfrm>
            <a:prstGeom prst="rect">
              <a:avLst/>
            </a:prstGeom>
            <a:noFill/>
            <a:ln>
              <a:noFill/>
            </a:ln>
          </p:spPr>
        </p:pic>
      </p:grpSp>
      <p:cxnSp>
        <p:nvCxnSpPr>
          <p:cNvPr id="364" name="Google Shape;364;g29fdb664e70_4_22"/>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365" name="Google Shape;365;g29fdb664e70_4_22"/>
          <p:cNvSpPr/>
          <p:nvPr/>
        </p:nvSpPr>
        <p:spPr>
          <a:xfrm>
            <a:off x="0" y="0"/>
            <a:ext cx="121887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366" name="Google Shape;366;g29fdb664e70_4_22"/>
          <p:cNvGrpSpPr/>
          <p:nvPr/>
        </p:nvGrpSpPr>
        <p:grpSpPr>
          <a:xfrm>
            <a:off x="-521109" y="-422786"/>
            <a:ext cx="13244380" cy="7698844"/>
            <a:chOff x="0" y="0"/>
            <a:chExt cx="12188827" cy="6856215"/>
          </a:xfrm>
        </p:grpSpPr>
        <p:pic>
          <p:nvPicPr>
            <p:cNvPr id="367" name="Google Shape;367;g29fdb664e70_4_22"/>
            <p:cNvPicPr preferRelativeResize="0"/>
            <p:nvPr/>
          </p:nvPicPr>
          <p:blipFill rotWithShape="1">
            <a:blip r:embed="rId4">
              <a:alphaModFix/>
            </a:blip>
            <a:srcRect/>
            <a:stretch/>
          </p:blipFill>
          <p:spPr>
            <a:xfrm>
              <a:off x="0" y="0"/>
              <a:ext cx="12188827" cy="6856215"/>
            </a:xfrm>
            <a:prstGeom prst="rect">
              <a:avLst/>
            </a:prstGeom>
            <a:noFill/>
            <a:ln>
              <a:noFill/>
            </a:ln>
          </p:spPr>
        </p:pic>
        <p:sp>
          <p:nvSpPr>
            <p:cNvPr id="368" name="Google Shape;368;g29fdb664e70_4_2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69" name="Google Shape;369;g29fdb664e70_4_22"/>
            <p:cNvPicPr preferRelativeResize="0"/>
            <p:nvPr/>
          </p:nvPicPr>
          <p:blipFill rotWithShape="1">
            <a:blip r:embed="rId5">
              <a:alphaModFix/>
            </a:blip>
            <a:srcRect r="5096"/>
            <a:stretch/>
          </p:blipFill>
          <p:spPr>
            <a:xfrm rot="5400000">
              <a:off x="5706471" y="76265"/>
              <a:ext cx="758952" cy="606425"/>
            </a:xfrm>
            <a:prstGeom prst="rect">
              <a:avLst/>
            </a:prstGeom>
            <a:noFill/>
            <a:ln>
              <a:noFill/>
            </a:ln>
          </p:spPr>
        </p:pic>
        <p:pic>
          <p:nvPicPr>
            <p:cNvPr id="370" name="Google Shape;370;g29fdb664e70_4_22"/>
            <p:cNvPicPr preferRelativeResize="0"/>
            <p:nvPr/>
          </p:nvPicPr>
          <p:blipFill rotWithShape="1">
            <a:blip r:embed="rId5">
              <a:alphaModFix/>
            </a:blip>
            <a:srcRect r="5096"/>
            <a:stretch/>
          </p:blipFill>
          <p:spPr>
            <a:xfrm rot="5400000">
              <a:off x="5706470" y="6173526"/>
              <a:ext cx="758952" cy="606425"/>
            </a:xfrm>
            <a:prstGeom prst="rect">
              <a:avLst/>
            </a:prstGeom>
            <a:noFill/>
            <a:ln>
              <a:noFill/>
            </a:ln>
          </p:spPr>
        </p:pic>
      </p:grpSp>
      <p:sp>
        <p:nvSpPr>
          <p:cNvPr id="371" name="Google Shape;371;g29fdb664e70_4_22"/>
          <p:cNvSpPr txBox="1"/>
          <p:nvPr/>
        </p:nvSpPr>
        <p:spPr>
          <a:xfrm>
            <a:off x="310900" y="167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2" name="Google Shape;372;g29fdb664e70_4_22"/>
          <p:cNvSpPr txBox="1"/>
          <p:nvPr/>
        </p:nvSpPr>
        <p:spPr>
          <a:xfrm>
            <a:off x="953488" y="824000"/>
            <a:ext cx="5525700" cy="15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US" sz="1800" b="1">
                <a:solidFill>
                  <a:schemeClr val="accent1"/>
                </a:solidFill>
                <a:latin typeface="Garamond"/>
                <a:ea typeface="Garamond"/>
                <a:cs typeface="Garamond"/>
                <a:sym typeface="Garamond"/>
              </a:rPr>
              <a:t>Text Cluster: </a:t>
            </a:r>
            <a:endParaRPr>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1800"/>
              <a:buFont typeface="Arial"/>
              <a:buNone/>
            </a:pPr>
            <a:r>
              <a:rPr lang="en-US" sz="1800">
                <a:solidFill>
                  <a:schemeClr val="dk1"/>
                </a:solidFill>
                <a:latin typeface="Garamond"/>
                <a:ea typeface="Garamond"/>
                <a:cs typeface="Garamond"/>
                <a:sym typeface="Garamond"/>
              </a:rPr>
              <a:t>High SVD 100, Low SVD 100,Medium SVD 100</a:t>
            </a:r>
            <a:endParaRPr sz="1800">
              <a:solidFill>
                <a:schemeClr val="dk1"/>
              </a:solidFill>
              <a:latin typeface="Garamond"/>
              <a:ea typeface="Garamond"/>
              <a:cs typeface="Garamond"/>
              <a:sym typeface="Garamond"/>
            </a:endParaRPr>
          </a:p>
          <a:p>
            <a:pPr marL="0" lvl="0" indent="0" algn="l" rtl="0">
              <a:spcBef>
                <a:spcPts val="0"/>
              </a:spcBef>
              <a:spcAft>
                <a:spcPts val="0"/>
              </a:spcAft>
              <a:buClr>
                <a:schemeClr val="dk1"/>
              </a:buClr>
              <a:buSzPts val="1800"/>
              <a:buFont typeface="Arial"/>
              <a:buNone/>
            </a:pPr>
            <a:r>
              <a:rPr lang="en-US" sz="1800" u="sng">
                <a:solidFill>
                  <a:schemeClr val="dk1"/>
                </a:solidFill>
                <a:latin typeface="Garamond"/>
                <a:ea typeface="Garamond"/>
                <a:cs typeface="Garamond"/>
                <a:sym typeface="Garamond"/>
              </a:rPr>
              <a:t>Cluster Configuration:</a:t>
            </a:r>
            <a:r>
              <a:rPr lang="en-US" sz="1800">
                <a:solidFill>
                  <a:schemeClr val="dk1"/>
                </a:solidFill>
                <a:latin typeface="Garamond"/>
                <a:ea typeface="Garamond"/>
                <a:cs typeface="Garamond"/>
                <a:sym typeface="Garamond"/>
              </a:rPr>
              <a:t> Maximum 12</a:t>
            </a:r>
            <a:endParaRPr sz="2400">
              <a:solidFill>
                <a:srgbClr val="262626"/>
              </a:solidFill>
              <a:latin typeface="Garamond"/>
              <a:ea typeface="Garamond"/>
              <a:cs typeface="Garamond"/>
              <a:sym typeface="Garamond"/>
            </a:endParaRPr>
          </a:p>
        </p:txBody>
      </p:sp>
      <p:pic>
        <p:nvPicPr>
          <p:cNvPr id="373" name="Google Shape;373;g29fdb664e70_4_22"/>
          <p:cNvPicPr preferRelativeResize="0"/>
          <p:nvPr/>
        </p:nvPicPr>
        <p:blipFill>
          <a:blip r:embed="rId6">
            <a:alphaModFix/>
          </a:blip>
          <a:stretch>
            <a:fillRect/>
          </a:stretch>
        </p:blipFill>
        <p:spPr>
          <a:xfrm>
            <a:off x="749675" y="1863775"/>
            <a:ext cx="5466600" cy="1788500"/>
          </a:xfrm>
          <a:prstGeom prst="rect">
            <a:avLst/>
          </a:prstGeom>
          <a:noFill/>
          <a:ln w="38100" cap="flat" cmpd="sng">
            <a:solidFill>
              <a:schemeClr val="dk1"/>
            </a:solidFill>
            <a:prstDash val="solid"/>
            <a:round/>
            <a:headEnd type="none" w="sm" len="sm"/>
            <a:tailEnd type="none" w="sm" len="sm"/>
          </a:ln>
        </p:spPr>
      </p:pic>
      <p:pic>
        <p:nvPicPr>
          <p:cNvPr id="374" name="Google Shape;374;g29fdb664e70_4_22"/>
          <p:cNvPicPr preferRelativeResize="0"/>
          <p:nvPr/>
        </p:nvPicPr>
        <p:blipFill>
          <a:blip r:embed="rId7">
            <a:alphaModFix/>
          </a:blip>
          <a:stretch>
            <a:fillRect/>
          </a:stretch>
        </p:blipFill>
        <p:spPr>
          <a:xfrm>
            <a:off x="6371525" y="1863775"/>
            <a:ext cx="5079900" cy="1788500"/>
          </a:xfrm>
          <a:prstGeom prst="rect">
            <a:avLst/>
          </a:prstGeom>
          <a:noFill/>
          <a:ln w="38100" cap="flat" cmpd="sng">
            <a:solidFill>
              <a:schemeClr val="dk1"/>
            </a:solidFill>
            <a:prstDash val="solid"/>
            <a:round/>
            <a:headEnd type="none" w="sm" len="sm"/>
            <a:tailEnd type="none" w="sm" len="sm"/>
          </a:ln>
        </p:spPr>
      </p:pic>
      <p:pic>
        <p:nvPicPr>
          <p:cNvPr id="375" name="Google Shape;375;g29fdb664e70_4_22"/>
          <p:cNvPicPr preferRelativeResize="0"/>
          <p:nvPr/>
        </p:nvPicPr>
        <p:blipFill>
          <a:blip r:embed="rId8">
            <a:alphaModFix/>
          </a:blip>
          <a:stretch>
            <a:fillRect/>
          </a:stretch>
        </p:blipFill>
        <p:spPr>
          <a:xfrm>
            <a:off x="756675" y="4061700"/>
            <a:ext cx="10678652" cy="2005950"/>
          </a:xfrm>
          <a:prstGeom prst="rect">
            <a:avLst/>
          </a:prstGeom>
          <a:noFill/>
          <a:ln w="38100" cap="flat" cmpd="sng">
            <a:solidFill>
              <a:schemeClr val="dk1"/>
            </a:solidFill>
            <a:prstDash val="solid"/>
            <a:round/>
            <a:headEnd type="none" w="sm" len="sm"/>
            <a:tailEnd type="none" w="sm" len="sm"/>
          </a:ln>
        </p:spPr>
      </p:pic>
      <p:sp>
        <p:nvSpPr>
          <p:cNvPr id="3" name="Slide Number Placeholder 2">
            <a:extLst>
              <a:ext uri="{FF2B5EF4-FFF2-40B4-BE49-F238E27FC236}">
                <a16:creationId xmlns:a16="http://schemas.microsoft.com/office/drawing/2014/main" id="{4CECE9BE-134B-8DBC-9F98-96CA3C6F011A}"/>
              </a:ext>
            </a:extLst>
          </p:cNvPr>
          <p:cNvSpPr>
            <a:spLocks noGrp="1"/>
          </p:cNvSpPr>
          <p:nvPr>
            <p:ph type="sldNum" idx="12"/>
          </p:nvPr>
        </p:nvSpPr>
        <p:spPr>
          <a:xfrm>
            <a:off x="10648869" y="6144430"/>
            <a:ext cx="542697" cy="279400"/>
          </a:xfrm>
        </p:spPr>
        <p:txBody>
          <a:bodyPr/>
          <a:lstStyle/>
          <a:p>
            <a:pPr marL="0" lvl="0" indent="0" algn="r" rtl="0">
              <a:spcBef>
                <a:spcPts val="0"/>
              </a:spcBef>
              <a:spcAft>
                <a:spcPts val="0"/>
              </a:spcAft>
              <a:buNone/>
            </a:pPr>
            <a:fld id="{00000000-1234-1234-1234-123412341234}" type="slidenum">
              <a:rPr lang="en-US" sz="1200" smtClean="0"/>
              <a:t>8</a:t>
            </a:fld>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5"/>
          <p:cNvGrpSpPr/>
          <p:nvPr/>
        </p:nvGrpSpPr>
        <p:grpSpPr>
          <a:xfrm>
            <a:off x="0" y="0"/>
            <a:ext cx="12188825" cy="6856215"/>
            <a:chOff x="0" y="0"/>
            <a:chExt cx="12188825" cy="6856215"/>
          </a:xfrm>
        </p:grpSpPr>
        <p:pic>
          <p:nvPicPr>
            <p:cNvPr id="381" name="Google Shape;381;p5"/>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382" name="Google Shape;382;p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83" name="Google Shape;383;p5"/>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384" name="Google Shape;384;p5"/>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cxnSp>
        <p:nvCxnSpPr>
          <p:cNvPr id="385" name="Google Shape;385;p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86" name="Google Shape;386;p5"/>
          <p:cNvSpPr/>
          <p:nvPr/>
        </p:nvSpPr>
        <p:spPr>
          <a:xfrm>
            <a:off x="0" y="0"/>
            <a:ext cx="12188825" cy="68580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grpSp>
        <p:nvGrpSpPr>
          <p:cNvPr id="387" name="Google Shape;387;p5"/>
          <p:cNvGrpSpPr/>
          <p:nvPr/>
        </p:nvGrpSpPr>
        <p:grpSpPr>
          <a:xfrm>
            <a:off x="-521109" y="-422786"/>
            <a:ext cx="13244052" cy="7698657"/>
            <a:chOff x="0" y="0"/>
            <a:chExt cx="12188825" cy="6856215"/>
          </a:xfrm>
        </p:grpSpPr>
        <p:pic>
          <p:nvPicPr>
            <p:cNvPr id="388" name="Google Shape;388;p5"/>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389" name="Google Shape;389;p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pic>
          <p:nvPicPr>
            <p:cNvPr id="390" name="Google Shape;390;p5"/>
            <p:cNvPicPr preferRelativeResize="0"/>
            <p:nvPr/>
          </p:nvPicPr>
          <p:blipFill rotWithShape="1">
            <a:blip r:embed="rId4">
              <a:alphaModFix/>
            </a:blip>
            <a:srcRect r="5093"/>
            <a:stretch/>
          </p:blipFill>
          <p:spPr>
            <a:xfrm rot="5400000">
              <a:off x="5706471" y="76265"/>
              <a:ext cx="758952" cy="606425"/>
            </a:xfrm>
            <a:prstGeom prst="rect">
              <a:avLst/>
            </a:prstGeom>
            <a:noFill/>
            <a:ln>
              <a:noFill/>
            </a:ln>
          </p:spPr>
        </p:pic>
        <p:pic>
          <p:nvPicPr>
            <p:cNvPr id="391" name="Google Shape;391;p5"/>
            <p:cNvPicPr preferRelativeResize="0"/>
            <p:nvPr/>
          </p:nvPicPr>
          <p:blipFill rotWithShape="1">
            <a:blip r:embed="rId4">
              <a:alphaModFix/>
            </a:blip>
            <a:srcRect r="5093"/>
            <a:stretch/>
          </p:blipFill>
          <p:spPr>
            <a:xfrm rot="5400000">
              <a:off x="5706470" y="6173526"/>
              <a:ext cx="758952" cy="606425"/>
            </a:xfrm>
            <a:prstGeom prst="rect">
              <a:avLst/>
            </a:prstGeom>
            <a:noFill/>
            <a:ln>
              <a:noFill/>
            </a:ln>
          </p:spPr>
        </p:pic>
      </p:grpSp>
      <p:pic>
        <p:nvPicPr>
          <p:cNvPr id="392" name="Google Shape;392;p5"/>
          <p:cNvPicPr preferRelativeResize="0"/>
          <p:nvPr/>
        </p:nvPicPr>
        <p:blipFill rotWithShape="1">
          <a:blip r:embed="rId6">
            <a:alphaModFix/>
          </a:blip>
          <a:srcRect/>
          <a:stretch/>
        </p:blipFill>
        <p:spPr>
          <a:xfrm>
            <a:off x="3775099" y="411397"/>
            <a:ext cx="4834546" cy="749873"/>
          </a:xfrm>
          <a:prstGeom prst="rect">
            <a:avLst/>
          </a:prstGeom>
          <a:noFill/>
          <a:ln>
            <a:noFill/>
          </a:ln>
        </p:spPr>
      </p:pic>
      <p:pic>
        <p:nvPicPr>
          <p:cNvPr id="393" name="Google Shape;393;p5"/>
          <p:cNvPicPr preferRelativeResize="0"/>
          <p:nvPr/>
        </p:nvPicPr>
        <p:blipFill rotWithShape="1">
          <a:blip r:embed="rId7">
            <a:alphaModFix/>
          </a:blip>
          <a:srcRect/>
          <a:stretch/>
        </p:blipFill>
        <p:spPr>
          <a:xfrm>
            <a:off x="4652853" y="1247037"/>
            <a:ext cx="6927950" cy="4245224"/>
          </a:xfrm>
          <a:prstGeom prst="rect">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
        <p:nvSpPr>
          <p:cNvPr id="394" name="Google Shape;394;p5"/>
          <p:cNvSpPr txBox="1">
            <a:spLocks noGrp="1"/>
          </p:cNvSpPr>
          <p:nvPr>
            <p:ph type="body" idx="1"/>
          </p:nvPr>
        </p:nvSpPr>
        <p:spPr>
          <a:xfrm>
            <a:off x="468471" y="1161286"/>
            <a:ext cx="4184391" cy="508711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2070"/>
              <a:buNone/>
            </a:pPr>
            <a:r>
              <a:rPr lang="en-US" b="1"/>
              <a:t>Models Tested:</a:t>
            </a:r>
            <a:endParaRPr b="1"/>
          </a:p>
          <a:p>
            <a:pPr marL="0" lvl="0" indent="0" algn="l" rtl="0">
              <a:lnSpc>
                <a:spcPct val="100000"/>
              </a:lnSpc>
              <a:spcBef>
                <a:spcPts val="600"/>
              </a:spcBef>
              <a:spcAft>
                <a:spcPts val="0"/>
              </a:spcAft>
              <a:buSzPts val="2070"/>
              <a:buNone/>
            </a:pPr>
            <a:r>
              <a:rPr lang="en-US"/>
              <a:t>Decision Tree</a:t>
            </a:r>
            <a:endParaRPr/>
          </a:p>
          <a:p>
            <a:pPr marL="0" lvl="0" indent="0" algn="l" rtl="0">
              <a:lnSpc>
                <a:spcPct val="100000"/>
              </a:lnSpc>
              <a:spcBef>
                <a:spcPts val="600"/>
              </a:spcBef>
              <a:spcAft>
                <a:spcPts val="0"/>
              </a:spcAft>
              <a:buSzPts val="2070"/>
              <a:buNone/>
            </a:pPr>
            <a:r>
              <a:rPr lang="en-US"/>
              <a:t>Regression</a:t>
            </a:r>
            <a:endParaRPr/>
          </a:p>
          <a:p>
            <a:pPr marL="0" lvl="0" indent="0" algn="l" rtl="0">
              <a:lnSpc>
                <a:spcPct val="100000"/>
              </a:lnSpc>
              <a:spcBef>
                <a:spcPts val="600"/>
              </a:spcBef>
              <a:spcAft>
                <a:spcPts val="0"/>
              </a:spcAft>
              <a:buSzPts val="2070"/>
              <a:buNone/>
            </a:pPr>
            <a:r>
              <a:rPr lang="en-US"/>
              <a:t>Neural Network</a:t>
            </a:r>
            <a:endParaRPr/>
          </a:p>
          <a:p>
            <a:pPr marL="0" lvl="0" indent="0" algn="l" rtl="0">
              <a:lnSpc>
                <a:spcPct val="100000"/>
              </a:lnSpc>
              <a:spcBef>
                <a:spcPts val="600"/>
              </a:spcBef>
              <a:spcAft>
                <a:spcPts val="0"/>
              </a:spcAft>
              <a:buSzPts val="2070"/>
              <a:buNone/>
            </a:pPr>
            <a:endParaRPr/>
          </a:p>
          <a:p>
            <a:pPr marL="0" lvl="0" indent="0" algn="l" rtl="0">
              <a:lnSpc>
                <a:spcPct val="100000"/>
              </a:lnSpc>
              <a:spcBef>
                <a:spcPts val="1200"/>
              </a:spcBef>
              <a:spcAft>
                <a:spcPts val="0"/>
              </a:spcAft>
              <a:buSzPts val="2070"/>
              <a:buNone/>
            </a:pPr>
            <a:r>
              <a:rPr lang="en-US" b="1"/>
              <a:t>Inference:</a:t>
            </a:r>
            <a:endParaRPr/>
          </a:p>
          <a:p>
            <a:pPr marL="0" lvl="0" indent="0" algn="l" rtl="0">
              <a:lnSpc>
                <a:spcPct val="100000"/>
              </a:lnSpc>
              <a:spcBef>
                <a:spcPts val="1200"/>
              </a:spcBef>
              <a:spcAft>
                <a:spcPts val="0"/>
              </a:spcAft>
              <a:buSzPts val="2070"/>
              <a:buNone/>
            </a:pPr>
            <a:r>
              <a:rPr lang="en-US" u="sng"/>
              <a:t>Term Weight: </a:t>
            </a:r>
            <a:endParaRPr/>
          </a:p>
          <a:p>
            <a:pPr marL="0" lvl="0" indent="0" algn="l" rtl="0">
              <a:lnSpc>
                <a:spcPct val="100000"/>
              </a:lnSpc>
              <a:spcBef>
                <a:spcPts val="1200"/>
              </a:spcBef>
              <a:spcAft>
                <a:spcPts val="600"/>
              </a:spcAft>
              <a:buSzPts val="2070"/>
              <a:buNone/>
            </a:pPr>
            <a:r>
              <a:rPr lang="en-US"/>
              <a:t>Mutual Information Models are showing better ROC, Misclassification rate</a:t>
            </a:r>
            <a:endParaRPr/>
          </a:p>
        </p:txBody>
      </p:sp>
      <p:sp>
        <p:nvSpPr>
          <p:cNvPr id="3" name="Slide Number Placeholder 2">
            <a:extLst>
              <a:ext uri="{FF2B5EF4-FFF2-40B4-BE49-F238E27FC236}">
                <a16:creationId xmlns:a16="http://schemas.microsoft.com/office/drawing/2014/main" id="{7CFD44ED-245D-0161-378A-3071D32BB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9</a:t>
            </a:fld>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rgbClr val="000000"/>
      </a:dk1>
      <a:lt1>
        <a:srgbClr val="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626</Words>
  <Application>Microsoft Office PowerPoint</Application>
  <PresentationFormat>Widescreen</PresentationFormat>
  <Paragraphs>92</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Times New Roman</vt:lpstr>
      <vt:lpstr>Garamond</vt:lpstr>
      <vt:lpstr>Calibri</vt:lpstr>
      <vt:lpstr>Arial</vt:lpstr>
      <vt:lpstr>Office Theme</vt:lpstr>
      <vt:lpstr>Organic</vt:lpstr>
      <vt:lpstr>Categorization of Resumes for Enhanced Job Matching Team 5</vt:lpstr>
      <vt:lpstr>Index</vt:lpstr>
      <vt:lpstr>Introduction to Resume Classifier</vt:lpstr>
      <vt:lpstr>Data Description</vt:lpstr>
      <vt:lpstr>Data Preprocessing</vt:lpstr>
      <vt:lpstr>PowerPoint Presentation</vt:lpstr>
      <vt:lpstr>Model Description </vt:lpstr>
      <vt:lpstr>PowerPoint Presentation</vt:lpstr>
      <vt:lpstr>PowerPoint Presentation</vt:lpstr>
      <vt:lpstr>Best Model and Results</vt:lpstr>
      <vt:lpstr>Test results for the Best Model</vt:lpstr>
      <vt:lpstr>Interpretable Model</vt:lpstr>
      <vt:lpstr>Future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Categorization of Resumes for Enhanced Job Matching Team 5</dc:title>
  <dc:creator>Yash Suvarna</dc:creator>
  <cp:lastModifiedBy>Godse, Sanchita</cp:lastModifiedBy>
  <cp:revision>3</cp:revision>
  <dcterms:created xsi:type="dcterms:W3CDTF">2023-11-25T16:42:25Z</dcterms:created>
  <dcterms:modified xsi:type="dcterms:W3CDTF">2023-11-28T17:54:27Z</dcterms:modified>
</cp:coreProperties>
</file>